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2.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4"/>
  </p:sldMasterIdLst>
  <p:notesMasterIdLst>
    <p:notesMasterId r:id="rId53"/>
  </p:notesMasterIdLst>
  <p:handoutMasterIdLst>
    <p:handoutMasterId r:id="rId54"/>
  </p:handoutMasterIdLst>
  <p:sldIdLst>
    <p:sldId id="257" r:id="rId5"/>
    <p:sldId id="256" r:id="rId6"/>
    <p:sldId id="258" r:id="rId7"/>
    <p:sldId id="266" r:id="rId8"/>
    <p:sldId id="267" r:id="rId9"/>
    <p:sldId id="298" r:id="rId10"/>
    <p:sldId id="268" r:id="rId11"/>
    <p:sldId id="269" r:id="rId12"/>
    <p:sldId id="270" r:id="rId13"/>
    <p:sldId id="259" r:id="rId14"/>
    <p:sldId id="299" r:id="rId15"/>
    <p:sldId id="260" r:id="rId16"/>
    <p:sldId id="271" r:id="rId17"/>
    <p:sldId id="272" r:id="rId18"/>
    <p:sldId id="273" r:id="rId19"/>
    <p:sldId id="274" r:id="rId20"/>
    <p:sldId id="275" r:id="rId21"/>
    <p:sldId id="306" r:id="rId22"/>
    <p:sldId id="276" r:id="rId23"/>
    <p:sldId id="297" r:id="rId24"/>
    <p:sldId id="261" r:id="rId25"/>
    <p:sldId id="277" r:id="rId26"/>
    <p:sldId id="278" r:id="rId27"/>
    <p:sldId id="279" r:id="rId28"/>
    <p:sldId id="280" r:id="rId29"/>
    <p:sldId id="301" r:id="rId30"/>
    <p:sldId id="302" r:id="rId31"/>
    <p:sldId id="307" r:id="rId32"/>
    <p:sldId id="282" r:id="rId33"/>
    <p:sldId id="283" r:id="rId34"/>
    <p:sldId id="284" r:id="rId35"/>
    <p:sldId id="285" r:id="rId36"/>
    <p:sldId id="287" r:id="rId37"/>
    <p:sldId id="296" r:id="rId38"/>
    <p:sldId id="288" r:id="rId39"/>
    <p:sldId id="289" r:id="rId40"/>
    <p:sldId id="290" r:id="rId41"/>
    <p:sldId id="291" r:id="rId42"/>
    <p:sldId id="292" r:id="rId43"/>
    <p:sldId id="293" r:id="rId44"/>
    <p:sldId id="294" r:id="rId45"/>
    <p:sldId id="295" r:id="rId46"/>
    <p:sldId id="304" r:id="rId47"/>
    <p:sldId id="263" r:id="rId48"/>
    <p:sldId id="303" r:id="rId49"/>
    <p:sldId id="305" r:id="rId50"/>
    <p:sldId id="264" r:id="rId51"/>
    <p:sldId id="265"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189CB134-18F0-4FC4-8F9E-8AA116B9F486}">
          <p14:sldIdLst>
            <p14:sldId id="257"/>
            <p14:sldId id="256"/>
            <p14:sldId id="258"/>
            <p14:sldId id="266"/>
            <p14:sldId id="267"/>
            <p14:sldId id="298"/>
            <p14:sldId id="268"/>
            <p14:sldId id="269"/>
            <p14:sldId id="270"/>
          </p14:sldIdLst>
        </p14:section>
        <p14:section name="Step 1" id="{D5809F2B-5F4B-4480-9EA1-178627C57740}">
          <p14:sldIdLst>
            <p14:sldId id="259"/>
            <p14:sldId id="299"/>
            <p14:sldId id="260"/>
            <p14:sldId id="271"/>
            <p14:sldId id="272"/>
            <p14:sldId id="273"/>
            <p14:sldId id="274"/>
            <p14:sldId id="275"/>
            <p14:sldId id="306"/>
            <p14:sldId id="276"/>
            <p14:sldId id="297"/>
            <p14:sldId id="261"/>
            <p14:sldId id="277"/>
            <p14:sldId id="278"/>
            <p14:sldId id="279"/>
            <p14:sldId id="280"/>
            <p14:sldId id="301"/>
            <p14:sldId id="302"/>
            <p14:sldId id="307"/>
            <p14:sldId id="282"/>
            <p14:sldId id="283"/>
            <p14:sldId id="284"/>
            <p14:sldId id="285"/>
            <p14:sldId id="287"/>
            <p14:sldId id="296"/>
            <p14:sldId id="288"/>
            <p14:sldId id="289"/>
            <p14:sldId id="290"/>
            <p14:sldId id="291"/>
            <p14:sldId id="292"/>
            <p14:sldId id="293"/>
            <p14:sldId id="294"/>
            <p14:sldId id="295"/>
            <p14:sldId id="304"/>
            <p14:sldId id="263"/>
            <p14:sldId id="303"/>
            <p14:sldId id="305"/>
            <p14:sldId id="264"/>
            <p14:sldId id="26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wn, Keith R" initials="BKR" lastIdx="1" clrIdx="0">
    <p:extLst>
      <p:ext uri="{19B8F6BF-5375-455C-9EA6-DF929625EA0E}">
        <p15:presenceInfo xmlns:p15="http://schemas.microsoft.com/office/powerpoint/2012/main" userId="S::Keith.R.Brown@maine.gov::ca217a2b-1c93-4b89-9aa3-36d5fbb998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371B84-9A7D-48C0-BF72-44CCDF236220}" v="11" dt="2020-01-15T12:16:27.4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420" autoAdjust="0"/>
  </p:normalViewPr>
  <p:slideViewPr>
    <p:cSldViewPr snapToGrid="0">
      <p:cViewPr varScale="1">
        <p:scale>
          <a:sx n="95" d="100"/>
          <a:sy n="95" d="100"/>
        </p:scale>
        <p:origin x="1584"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1" d="100"/>
          <a:sy n="91" d="100"/>
        </p:scale>
        <p:origin x="375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FB2A62B-0E4F-413A-B845-2D16CE2A2F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C467501-9ACA-4A0E-9D84-959FD71ACB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39ED971-4EA2-4722-B30E-DD9107393895}" type="datetimeFigureOut">
              <a:rPr lang="en-US" smtClean="0"/>
              <a:t>3/13/2020</a:t>
            </a:fld>
            <a:endParaRPr lang="en-US"/>
          </a:p>
        </p:txBody>
      </p:sp>
      <p:sp>
        <p:nvSpPr>
          <p:cNvPr id="4" name="Footer Placeholder 3">
            <a:extLst>
              <a:ext uri="{FF2B5EF4-FFF2-40B4-BE49-F238E27FC236}">
                <a16:creationId xmlns:a16="http://schemas.microsoft.com/office/drawing/2014/main" id="{9FEF5ED5-75B0-4395-9378-F57983E57F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56409BA-555D-49B6-8BE5-F8F2F3E143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29E5608-226A-40B3-BE4D-6D5E741F5AB5}" type="slidenum">
              <a:rPr lang="en-US" smtClean="0"/>
              <a:t>‹#›</a:t>
            </a:fld>
            <a:endParaRPr lang="en-US"/>
          </a:p>
        </p:txBody>
      </p:sp>
    </p:spTree>
    <p:extLst>
      <p:ext uri="{BB962C8B-B14F-4D97-AF65-F5344CB8AC3E}">
        <p14:creationId xmlns:p14="http://schemas.microsoft.com/office/powerpoint/2010/main" val="424643128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2-19T16:39:40.681"/>
    </inkml:context>
    <inkml:brush xml:id="br0">
      <inkml:brushProperty name="width" value="0.05" units="cm"/>
      <inkml:brushProperty name="height" value="0.05" units="cm"/>
    </inkml:brush>
  </inkml:definitions>
  <inkml:trace contextRef="#ctx0" brushRef="#br0">0 0 32767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06T17:17:36.096"/>
    </inkml:context>
    <inkml:brush xml:id="br0">
      <inkml:brushProperty name="width" value="0.05" units="cm"/>
      <inkml:brushProperty name="height" value="0.05" units="cm"/>
      <inkml:brushProperty name="color" value="#EA6312"/>
      <inkml:brushProperty name="ignorePressure" value="1"/>
    </inkml:brush>
  </inkml:definitions>
  <inkml:trace contextRef="#ctx0" brushRef="#br0">4631 295,'-12'3,"1"0,0-2,-1 2,0-3,1 1,-1-1,-11-1,-20-4,-22-5,53 8,-392-91,77 16,271 67,1 3,-56 1,-112 8,78 1,-135-2,-229-32,422 20,-303-31,210 30,-33 7,-719 8,918-2,0 0,0 0,0 2,0 0,1 0,-1 2,1-1,0 1,0 1,1 1,0 0,0 0,-6 5,-45 27,41-27,1 1,-1 1,2 1,0 0,2 2,-1 0,11-7,2 0,-1-1,1 2,0-1,1 1,-2 6,-23 69,26-72,-1 2,0 1,2 0,0 0,0 0,2 0,0 0,1 1,2-1,-1 0,4 14,-3-24,0-1,1 0,-1 0,2 0,-1-1,1 1,0-1,0 0,1 0,-1 0,1 0,0-1,0 0,0 0,1 0,0-1,0 0,0 0,0 0,0 0,20 6,-1-1,1-1,0-1,9 0,-26-4,59 13,-41-9,0 0,0-1,10-1,315-1,-176-6,-107 5,-1 2,0 4,21 6,-29-6,35 1,18 1,13 7,98 28,-152-27,0-3,0-3,53 0,-95-9,-1 2,0 1,29 10,-24-7,0-1,25 2,116 19,-112-17,0-2,63 1,-91-9,28 6,-28-4,28 1,-26-5,39 1,0 3,73 13,-68-6,2-4,0-4,60-5,-23 0,1800 2,-1902-1,0-1,-1 0,0-1,0-1,0 0,14-7,23-10,20-14,-25 12,-42 20,30-14,0 0,-2-2,-1-2,20-16,-45 30,0 0,-1 0,0-1,0 0,-2-1,1 1,0-2,-1 1,-1-1,0 1,0-1,-1-1,0 1,-1-1,0 1,0-1,-1 0,-1 0,0-2,0 6,-1-1,0 0,-1 0,0 0,0 1,-2-8,2 12,0 0,0 1,0-1,-1 1,1-1,-1 1,1-1,-1 0,0 1,1 0,-2 0,1 0,0 0,0 0,-1 1,1-1,-1 0,1 1,-3-1,-25-10,0 2,-2 1,1 2,-1 1,-1 1,-163-13,176 18,-290-23,211 15,38 2,-24 1,54 4,-1-2,1-1,-22-6,-45-7,68 14,11 2,1-2,0 0,0 0,-4-3,-73-18,61 17,0-1,-20-10,43 14,-19-8,2 2,-2 1,-2 1,9 2,1-1,-1 0,1-2,-2-3,-46-16,51 22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E15C0-09ED-4655-8F84-67487B5BA457}" type="datetimeFigureOut">
              <a:rPr lang="en-US" smtClean="0"/>
              <a:t>3/13/2020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321D54-213B-4552-9F74-F3F8A9A1E4FE}" type="slidenum">
              <a:rPr lang="en-US" smtClean="0"/>
              <a:t>‹#›</a:t>
            </a:fld>
            <a:endParaRPr lang="en-US"/>
          </a:p>
        </p:txBody>
      </p:sp>
    </p:spTree>
    <p:extLst>
      <p:ext uri="{BB962C8B-B14F-4D97-AF65-F5344CB8AC3E}">
        <p14:creationId xmlns:p14="http://schemas.microsoft.com/office/powerpoint/2010/main" val="1406309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 am relatively new as a pesticide inspector.  The first 20 years of my career were spent as part of the heavy/highway/utility/commercial building construction industry, and the last 20 years were spent as a consultant that sometimes involved litigation support.  Although I have only recently obtained my commercial operator license with the soil fumigation commodity, As a contractor, I, like many of you have experienced the visit by a government inspector (Federal OSHA) and as a consultant I have had opportunity to witness the time that can be expended when one party has a complaint against another.    It is from these experiences that I have premised the following presentation,.  I will attempt to provide insight that will help an applicator feel comfortable demonstrating his or her compliance with label requirements either to an inspector or others, and also to help applicators reduce risk management relative to his or her self, coworkers and the public at large.</a:t>
            </a:r>
          </a:p>
        </p:txBody>
      </p:sp>
      <p:sp>
        <p:nvSpPr>
          <p:cNvPr id="4" name="Slide Number Placeholder 3"/>
          <p:cNvSpPr>
            <a:spLocks noGrp="1"/>
          </p:cNvSpPr>
          <p:nvPr>
            <p:ph type="sldNum" sz="quarter" idx="5"/>
          </p:nvPr>
        </p:nvSpPr>
        <p:spPr/>
        <p:txBody>
          <a:bodyPr/>
          <a:lstStyle/>
          <a:p>
            <a:fld id="{E8321D54-213B-4552-9F74-F3F8A9A1E4FE}" type="slidenum">
              <a:rPr lang="en-US" smtClean="0"/>
              <a:t>1</a:t>
            </a:fld>
            <a:endParaRPr lang="en-US"/>
          </a:p>
        </p:txBody>
      </p:sp>
    </p:spTree>
    <p:extLst>
      <p:ext uri="{BB962C8B-B14F-4D97-AF65-F5344CB8AC3E}">
        <p14:creationId xmlns:p14="http://schemas.microsoft.com/office/powerpoint/2010/main" val="3848943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This is the same manual as is used for the EPA training.</a:t>
            </a:r>
          </a:p>
        </p:txBody>
      </p:sp>
      <p:sp>
        <p:nvSpPr>
          <p:cNvPr id="4" name="Slide Number Placeholder 3"/>
          <p:cNvSpPr>
            <a:spLocks noGrp="1"/>
          </p:cNvSpPr>
          <p:nvPr>
            <p:ph type="sldNum" sz="quarter" idx="5"/>
          </p:nvPr>
        </p:nvSpPr>
        <p:spPr/>
        <p:txBody>
          <a:bodyPr/>
          <a:lstStyle/>
          <a:p>
            <a:fld id="{E8321D54-213B-4552-9F74-F3F8A9A1E4FE}" type="slidenum">
              <a:rPr lang="en-US" smtClean="0"/>
              <a:t>15</a:t>
            </a:fld>
            <a:endParaRPr lang="en-US"/>
          </a:p>
        </p:txBody>
      </p:sp>
    </p:spTree>
    <p:extLst>
      <p:ext uri="{BB962C8B-B14F-4D97-AF65-F5344CB8AC3E}">
        <p14:creationId xmlns:p14="http://schemas.microsoft.com/office/powerpoint/2010/main" val="3588982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On-site supervision is required for soil fumigant applications; direct supervision is allowed for spray applications.</a:t>
            </a:r>
          </a:p>
        </p:txBody>
      </p:sp>
      <p:sp>
        <p:nvSpPr>
          <p:cNvPr id="4" name="Slide Number Placeholder 3"/>
          <p:cNvSpPr>
            <a:spLocks noGrp="1"/>
          </p:cNvSpPr>
          <p:nvPr>
            <p:ph type="sldNum" sz="quarter" idx="5"/>
          </p:nvPr>
        </p:nvSpPr>
        <p:spPr/>
        <p:txBody>
          <a:bodyPr/>
          <a:lstStyle/>
          <a:p>
            <a:fld id="{E8321D54-213B-4552-9F74-F3F8A9A1E4FE}" type="slidenum">
              <a:rPr lang="en-US" smtClean="0"/>
              <a:t>16</a:t>
            </a:fld>
            <a:endParaRPr lang="en-US"/>
          </a:p>
        </p:txBody>
      </p:sp>
    </p:spTree>
    <p:extLst>
      <p:ext uri="{BB962C8B-B14F-4D97-AF65-F5344CB8AC3E}">
        <p14:creationId xmlns:p14="http://schemas.microsoft.com/office/powerpoint/2010/main" val="1119505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This also means farm mechanics who work on the equipment</a:t>
            </a:r>
          </a:p>
          <a:p>
            <a:r>
              <a:rPr lang="en-US" dirty="0"/>
              <a:t>Training includes:</a:t>
            </a:r>
          </a:p>
          <a:p>
            <a:r>
              <a:rPr lang="en-US" dirty="0"/>
              <a:t>What fumigants are and how they work</a:t>
            </a:r>
          </a:p>
          <a:p>
            <a:r>
              <a:rPr lang="en-US" dirty="0"/>
              <a:t>Safe application and handling</a:t>
            </a:r>
          </a:p>
          <a:p>
            <a:r>
              <a:rPr lang="en-US" dirty="0"/>
              <a:t>Air monitoring and respiratory protection</a:t>
            </a:r>
          </a:p>
          <a:p>
            <a:r>
              <a:rPr lang="en-US" dirty="0"/>
              <a:t>Early signs of symptoms of exposure</a:t>
            </a:r>
          </a:p>
          <a:p>
            <a:r>
              <a:rPr lang="en-US" dirty="0"/>
              <a:t>Emergency response</a:t>
            </a:r>
          </a:p>
          <a:p>
            <a:r>
              <a:rPr lang="en-US" dirty="0"/>
              <a:t>Reporting incidents.</a:t>
            </a:r>
          </a:p>
        </p:txBody>
      </p:sp>
      <p:sp>
        <p:nvSpPr>
          <p:cNvPr id="4" name="Slide Number Placeholder 3"/>
          <p:cNvSpPr>
            <a:spLocks noGrp="1"/>
          </p:cNvSpPr>
          <p:nvPr>
            <p:ph type="sldNum" sz="quarter" idx="5"/>
          </p:nvPr>
        </p:nvSpPr>
        <p:spPr/>
        <p:txBody>
          <a:bodyPr/>
          <a:lstStyle/>
          <a:p>
            <a:fld id="{E8321D54-213B-4552-9F74-F3F8A9A1E4FE}" type="slidenum">
              <a:rPr lang="en-US" smtClean="0"/>
              <a:t>17</a:t>
            </a:fld>
            <a:endParaRPr lang="en-US"/>
          </a:p>
        </p:txBody>
      </p:sp>
    </p:spTree>
    <p:extLst>
      <p:ext uri="{BB962C8B-B14F-4D97-AF65-F5344CB8AC3E}">
        <p14:creationId xmlns:p14="http://schemas.microsoft.com/office/powerpoint/2010/main" val="1459129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321D54-213B-4552-9F74-F3F8A9A1E4FE}" type="slidenum">
              <a:rPr lang="en-US" smtClean="0"/>
              <a:t>18</a:t>
            </a:fld>
            <a:endParaRPr lang="en-US"/>
          </a:p>
        </p:txBody>
      </p:sp>
    </p:spTree>
    <p:extLst>
      <p:ext uri="{BB962C8B-B14F-4D97-AF65-F5344CB8AC3E}">
        <p14:creationId xmlns:p14="http://schemas.microsoft.com/office/powerpoint/2010/main" val="1349166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In today’s world of instant gratification and social media, Perception is now often taken as truth regardless of facts at hand.  Use of pesticides is increasingly coming under scrutiny by persons who are not as well versed on the subject as those who handle the products.  I use growing concern of forestry aerial applications as an example.  A single incident involving off gassing of a soil fumigant could possibly create enough negative public perception to result in a significant black eye to the entire industry state-wide.</a:t>
            </a:r>
          </a:p>
        </p:txBody>
      </p:sp>
      <p:sp>
        <p:nvSpPr>
          <p:cNvPr id="4" name="Slide Number Placeholder 3"/>
          <p:cNvSpPr>
            <a:spLocks noGrp="1"/>
          </p:cNvSpPr>
          <p:nvPr>
            <p:ph type="sldNum" sz="quarter" idx="5"/>
          </p:nvPr>
        </p:nvSpPr>
        <p:spPr/>
        <p:txBody>
          <a:bodyPr/>
          <a:lstStyle/>
          <a:p>
            <a:fld id="{E8321D54-213B-4552-9F74-F3F8A9A1E4FE}" type="slidenum">
              <a:rPr lang="en-US" smtClean="0"/>
              <a:t>21</a:t>
            </a:fld>
            <a:endParaRPr lang="en-US"/>
          </a:p>
        </p:txBody>
      </p:sp>
    </p:spTree>
    <p:extLst>
      <p:ext uri="{BB962C8B-B14F-4D97-AF65-F5344CB8AC3E}">
        <p14:creationId xmlns:p14="http://schemas.microsoft.com/office/powerpoint/2010/main" val="596026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My logic for this suggestion will become more evident in the following slides.</a:t>
            </a:r>
          </a:p>
        </p:txBody>
      </p:sp>
      <p:sp>
        <p:nvSpPr>
          <p:cNvPr id="4" name="Slide Number Placeholder 3"/>
          <p:cNvSpPr>
            <a:spLocks noGrp="1"/>
          </p:cNvSpPr>
          <p:nvPr>
            <p:ph type="sldNum" sz="quarter" idx="5"/>
          </p:nvPr>
        </p:nvSpPr>
        <p:spPr/>
        <p:txBody>
          <a:bodyPr/>
          <a:lstStyle/>
          <a:p>
            <a:fld id="{E8321D54-213B-4552-9F74-F3F8A9A1E4FE}" type="slidenum">
              <a:rPr lang="en-US" smtClean="0"/>
              <a:t>22</a:t>
            </a:fld>
            <a:endParaRPr lang="en-US"/>
          </a:p>
        </p:txBody>
      </p:sp>
    </p:spTree>
    <p:extLst>
      <p:ext uri="{BB962C8B-B14F-4D97-AF65-F5344CB8AC3E}">
        <p14:creationId xmlns:p14="http://schemas.microsoft.com/office/powerpoint/2010/main" val="1071929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Application-specific templates are available at the EPA fumigation website.</a:t>
            </a:r>
          </a:p>
        </p:txBody>
      </p:sp>
      <p:sp>
        <p:nvSpPr>
          <p:cNvPr id="4" name="Slide Number Placeholder 3"/>
          <p:cNvSpPr>
            <a:spLocks noGrp="1"/>
          </p:cNvSpPr>
          <p:nvPr>
            <p:ph type="sldNum" sz="quarter" idx="5"/>
          </p:nvPr>
        </p:nvSpPr>
        <p:spPr/>
        <p:txBody>
          <a:bodyPr/>
          <a:lstStyle/>
          <a:p>
            <a:fld id="{E8321D54-213B-4552-9F74-F3F8A9A1E4FE}" type="slidenum">
              <a:rPr lang="en-US" smtClean="0"/>
              <a:t>23</a:t>
            </a:fld>
            <a:endParaRPr lang="en-US"/>
          </a:p>
        </p:txBody>
      </p:sp>
    </p:spTree>
    <p:extLst>
      <p:ext uri="{BB962C8B-B14F-4D97-AF65-F5344CB8AC3E}">
        <p14:creationId xmlns:p14="http://schemas.microsoft.com/office/powerpoint/2010/main" val="3960783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Central Aroostook Soil and Water Conservation District will provide this service free of charge.</a:t>
            </a:r>
          </a:p>
        </p:txBody>
      </p:sp>
      <p:sp>
        <p:nvSpPr>
          <p:cNvPr id="4" name="Slide Number Placeholder 3"/>
          <p:cNvSpPr>
            <a:spLocks noGrp="1"/>
          </p:cNvSpPr>
          <p:nvPr>
            <p:ph type="sldNum" sz="quarter" idx="5"/>
          </p:nvPr>
        </p:nvSpPr>
        <p:spPr/>
        <p:txBody>
          <a:bodyPr/>
          <a:lstStyle/>
          <a:p>
            <a:fld id="{E8321D54-213B-4552-9F74-F3F8A9A1E4FE}" type="slidenum">
              <a:rPr lang="en-US" smtClean="0"/>
              <a:t>25</a:t>
            </a:fld>
            <a:endParaRPr lang="en-US"/>
          </a:p>
        </p:txBody>
      </p:sp>
    </p:spTree>
    <p:extLst>
      <p:ext uri="{BB962C8B-B14F-4D97-AF65-F5344CB8AC3E}">
        <p14:creationId xmlns:p14="http://schemas.microsoft.com/office/powerpoint/2010/main" val="1657462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This can be part of the general fumigation management plan.  Do not just write “air pump”  Remember-details are evidence of good project planning.  Load it into the general plan as soon as you receive the monitoring equipment and you won’t have to fill this out for every application.</a:t>
            </a:r>
          </a:p>
        </p:txBody>
      </p:sp>
      <p:sp>
        <p:nvSpPr>
          <p:cNvPr id="4" name="Slide Number Placeholder 3"/>
          <p:cNvSpPr>
            <a:spLocks noGrp="1"/>
          </p:cNvSpPr>
          <p:nvPr>
            <p:ph type="sldNum" sz="quarter" idx="5"/>
          </p:nvPr>
        </p:nvSpPr>
        <p:spPr/>
        <p:txBody>
          <a:bodyPr/>
          <a:lstStyle/>
          <a:p>
            <a:fld id="{E8321D54-213B-4552-9F74-F3F8A9A1E4FE}" type="slidenum">
              <a:rPr lang="en-US" smtClean="0"/>
              <a:t>36</a:t>
            </a:fld>
            <a:endParaRPr lang="en-US"/>
          </a:p>
        </p:txBody>
      </p:sp>
    </p:spTree>
    <p:extLst>
      <p:ext uri="{BB962C8B-B14F-4D97-AF65-F5344CB8AC3E}">
        <p14:creationId xmlns:p14="http://schemas.microsoft.com/office/powerpoint/2010/main" val="3535136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Don’t forget to include all applications, including pre-plant seed treatments.</a:t>
            </a:r>
          </a:p>
        </p:txBody>
      </p:sp>
      <p:sp>
        <p:nvSpPr>
          <p:cNvPr id="4" name="Slide Number Placeholder 3"/>
          <p:cNvSpPr>
            <a:spLocks noGrp="1"/>
          </p:cNvSpPr>
          <p:nvPr>
            <p:ph type="sldNum" sz="quarter" idx="5"/>
          </p:nvPr>
        </p:nvSpPr>
        <p:spPr/>
        <p:txBody>
          <a:bodyPr/>
          <a:lstStyle/>
          <a:p>
            <a:fld id="{E8321D54-213B-4552-9F74-F3F8A9A1E4FE}" type="slidenum">
              <a:rPr lang="en-US" smtClean="0"/>
              <a:t>41</a:t>
            </a:fld>
            <a:endParaRPr lang="en-US"/>
          </a:p>
        </p:txBody>
      </p:sp>
    </p:spTree>
    <p:extLst>
      <p:ext uri="{BB962C8B-B14F-4D97-AF65-F5344CB8AC3E}">
        <p14:creationId xmlns:p14="http://schemas.microsoft.com/office/powerpoint/2010/main" val="2399256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You will see in the following slides that label compliance for soil fumigation, although more involved than granular or spray applications can be broken down into smaller parts that can be more easily managed if you plan ahead and work on one segment at a time to create a plan that can be used year to year instead of for each and every application. </a:t>
            </a:r>
          </a:p>
        </p:txBody>
      </p:sp>
      <p:sp>
        <p:nvSpPr>
          <p:cNvPr id="4" name="Slide Number Placeholder 3"/>
          <p:cNvSpPr>
            <a:spLocks noGrp="1"/>
          </p:cNvSpPr>
          <p:nvPr>
            <p:ph type="sldNum" sz="quarter" idx="5"/>
          </p:nvPr>
        </p:nvSpPr>
        <p:spPr/>
        <p:txBody>
          <a:bodyPr/>
          <a:lstStyle/>
          <a:p>
            <a:fld id="{E8321D54-213B-4552-9F74-F3F8A9A1E4FE}" type="slidenum">
              <a:rPr lang="en-US" smtClean="0"/>
              <a:t>2</a:t>
            </a:fld>
            <a:endParaRPr lang="en-US"/>
          </a:p>
        </p:txBody>
      </p:sp>
    </p:spTree>
    <p:extLst>
      <p:ext uri="{BB962C8B-B14F-4D97-AF65-F5344CB8AC3E}">
        <p14:creationId xmlns:p14="http://schemas.microsoft.com/office/powerpoint/2010/main" val="1922596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Commercial applicators can include this information to clients on invoices/statements as is standard practice for landscape companies, do not have to copy logs.</a:t>
            </a:r>
          </a:p>
        </p:txBody>
      </p:sp>
      <p:sp>
        <p:nvSpPr>
          <p:cNvPr id="4" name="Slide Number Placeholder 3"/>
          <p:cNvSpPr>
            <a:spLocks noGrp="1"/>
          </p:cNvSpPr>
          <p:nvPr>
            <p:ph type="sldNum" sz="quarter" idx="5"/>
          </p:nvPr>
        </p:nvSpPr>
        <p:spPr/>
        <p:txBody>
          <a:bodyPr/>
          <a:lstStyle/>
          <a:p>
            <a:fld id="{E8321D54-213B-4552-9F74-F3F8A9A1E4FE}" type="slidenum">
              <a:rPr lang="en-US" smtClean="0"/>
              <a:t>42</a:t>
            </a:fld>
            <a:endParaRPr lang="en-US"/>
          </a:p>
        </p:txBody>
      </p:sp>
    </p:spTree>
    <p:extLst>
      <p:ext uri="{BB962C8B-B14F-4D97-AF65-F5344CB8AC3E}">
        <p14:creationId xmlns:p14="http://schemas.microsoft.com/office/powerpoint/2010/main" val="2653542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soil fumigation manual lists wireworms, nematodes, fungi and some bacteria as some targets for soil fumigation techniques.</a:t>
            </a:r>
          </a:p>
          <a:p>
            <a:r>
              <a:rPr lang="en-US" dirty="0"/>
              <a:t>Some states that utilize soil fumigation extensively include: Idaho, California, Washington, Florida, Georgia, North Carolina, Minnesota, Michigan and Wisconsin.</a:t>
            </a:r>
          </a:p>
          <a:p>
            <a:r>
              <a:rPr lang="en-US" dirty="0"/>
              <a:t>Although the record keeping and documentation process is somewhat more involved than that for more typical spray applications, growers across the country have been following these procedures for many years.</a:t>
            </a:r>
          </a:p>
        </p:txBody>
      </p:sp>
      <p:sp>
        <p:nvSpPr>
          <p:cNvPr id="4" name="Slide Number Placeholder 3"/>
          <p:cNvSpPr>
            <a:spLocks noGrp="1"/>
          </p:cNvSpPr>
          <p:nvPr>
            <p:ph type="sldNum" sz="quarter" idx="5"/>
          </p:nvPr>
        </p:nvSpPr>
        <p:spPr/>
        <p:txBody>
          <a:bodyPr/>
          <a:lstStyle/>
          <a:p>
            <a:fld id="{E8321D54-213B-4552-9F74-F3F8A9A1E4FE}" type="slidenum">
              <a:rPr lang="en-US" smtClean="0"/>
              <a:t>3</a:t>
            </a:fld>
            <a:endParaRPr lang="en-US"/>
          </a:p>
        </p:txBody>
      </p:sp>
    </p:spTree>
    <p:extLst>
      <p:ext uri="{BB962C8B-B14F-4D97-AF65-F5344CB8AC3E}">
        <p14:creationId xmlns:p14="http://schemas.microsoft.com/office/powerpoint/2010/main" val="3354678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Proper documentation will help to assure that the Maine Agricultural Community will be able to continue use of the soil fumigation technique in a manner similar to its </a:t>
            </a:r>
            <a:r>
              <a:rPr lang="en-US" dirty="0" err="1"/>
              <a:t>competit</a:t>
            </a:r>
            <a:endParaRPr lang="en-US" dirty="0"/>
          </a:p>
          <a:p>
            <a:r>
              <a:rPr lang="en-US" dirty="0" err="1"/>
              <a:t>ors</a:t>
            </a:r>
            <a:r>
              <a:rPr lang="en-US" dirty="0"/>
              <a:t> in other states.</a:t>
            </a:r>
          </a:p>
        </p:txBody>
      </p:sp>
      <p:sp>
        <p:nvSpPr>
          <p:cNvPr id="4" name="Slide Number Placeholder 3"/>
          <p:cNvSpPr>
            <a:spLocks noGrp="1"/>
          </p:cNvSpPr>
          <p:nvPr>
            <p:ph type="sldNum" sz="quarter" idx="5"/>
          </p:nvPr>
        </p:nvSpPr>
        <p:spPr/>
        <p:txBody>
          <a:bodyPr/>
          <a:lstStyle/>
          <a:p>
            <a:fld id="{E8321D54-213B-4552-9F74-F3F8A9A1E4FE}" type="slidenum">
              <a:rPr lang="en-US" smtClean="0"/>
              <a:t>4</a:t>
            </a:fld>
            <a:endParaRPr lang="en-US"/>
          </a:p>
        </p:txBody>
      </p:sp>
    </p:spTree>
    <p:extLst>
      <p:ext uri="{BB962C8B-B14F-4D97-AF65-F5344CB8AC3E}">
        <p14:creationId xmlns:p14="http://schemas.microsoft.com/office/powerpoint/2010/main" val="209346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Because active fumigants are vapors and not liquids, they have greater potential to drift than spray applications under similar conditions </a:t>
            </a:r>
          </a:p>
        </p:txBody>
      </p:sp>
      <p:sp>
        <p:nvSpPr>
          <p:cNvPr id="4" name="Slide Number Placeholder 3"/>
          <p:cNvSpPr>
            <a:spLocks noGrp="1"/>
          </p:cNvSpPr>
          <p:nvPr>
            <p:ph type="sldNum" sz="quarter" idx="5"/>
          </p:nvPr>
        </p:nvSpPr>
        <p:spPr/>
        <p:txBody>
          <a:bodyPr/>
          <a:lstStyle/>
          <a:p>
            <a:fld id="{E8321D54-213B-4552-9F74-F3F8A9A1E4FE}" type="slidenum">
              <a:rPr lang="en-US" smtClean="0"/>
              <a:t>5</a:t>
            </a:fld>
            <a:endParaRPr lang="en-US"/>
          </a:p>
        </p:txBody>
      </p:sp>
    </p:spTree>
    <p:extLst>
      <p:ext uri="{BB962C8B-B14F-4D97-AF65-F5344CB8AC3E}">
        <p14:creationId xmlns:p14="http://schemas.microsoft.com/office/powerpoint/2010/main" val="3938671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Examples are Cianbro and Huber Engineered Woods.</a:t>
            </a:r>
          </a:p>
          <a:p>
            <a:endParaRPr lang="en-US" dirty="0"/>
          </a:p>
        </p:txBody>
      </p:sp>
      <p:sp>
        <p:nvSpPr>
          <p:cNvPr id="4" name="Slide Number Placeholder 3"/>
          <p:cNvSpPr>
            <a:spLocks noGrp="1"/>
          </p:cNvSpPr>
          <p:nvPr>
            <p:ph type="sldNum" sz="quarter" idx="5"/>
          </p:nvPr>
        </p:nvSpPr>
        <p:spPr/>
        <p:txBody>
          <a:bodyPr/>
          <a:lstStyle/>
          <a:p>
            <a:fld id="{E8321D54-213B-4552-9F74-F3F8A9A1E4FE}" type="slidenum">
              <a:rPr lang="en-US" smtClean="0"/>
              <a:t>7</a:t>
            </a:fld>
            <a:endParaRPr lang="en-US"/>
          </a:p>
        </p:txBody>
      </p:sp>
    </p:spTree>
    <p:extLst>
      <p:ext uri="{BB962C8B-B14F-4D97-AF65-F5344CB8AC3E}">
        <p14:creationId xmlns:p14="http://schemas.microsoft.com/office/powerpoint/2010/main" val="405897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Blight conditions can be predicted, insect pests can be seen.  Because soil fumigation related targets and short term results are not as readily visible to the naked eye, it can appear to be more of a mystery treatment than other pesticide application techniques.</a:t>
            </a:r>
          </a:p>
          <a:p>
            <a:r>
              <a:rPr lang="en-US" dirty="0"/>
              <a:t>To this end, it is important to select fumigants that have been determined to be most effective against the target pests.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“Increased yield”, while an ultimate goal,  is not sufficient reason to justify soil fumigation as far as label requirements are concerned.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industry needs to better establish pre-and post-application data to justify application of soil fumigants.  At some point, absence of target data could result in increased regulation of the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8321D54-213B-4552-9F74-F3F8A9A1E4FE}" type="slidenum">
              <a:rPr lang="en-US" smtClean="0"/>
              <a:t>10</a:t>
            </a:fld>
            <a:endParaRPr lang="en-US"/>
          </a:p>
        </p:txBody>
      </p:sp>
    </p:spTree>
    <p:extLst>
      <p:ext uri="{BB962C8B-B14F-4D97-AF65-F5344CB8AC3E}">
        <p14:creationId xmlns:p14="http://schemas.microsoft.com/office/powerpoint/2010/main" val="3478006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321D54-213B-4552-9F74-F3F8A9A1E4FE}" type="slidenum">
              <a:rPr lang="en-US" smtClean="0"/>
              <a:t>12</a:t>
            </a:fld>
            <a:endParaRPr lang="en-US"/>
          </a:p>
        </p:txBody>
      </p:sp>
    </p:spTree>
    <p:extLst>
      <p:ext uri="{BB962C8B-B14F-4D97-AF65-F5344CB8AC3E}">
        <p14:creationId xmlns:p14="http://schemas.microsoft.com/office/powerpoint/2010/main" val="4222764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EPA certified applicator certificates must be renewed every 3 years.</a:t>
            </a:r>
          </a:p>
        </p:txBody>
      </p:sp>
      <p:sp>
        <p:nvSpPr>
          <p:cNvPr id="4" name="Slide Number Placeholder 3"/>
          <p:cNvSpPr>
            <a:spLocks noGrp="1"/>
          </p:cNvSpPr>
          <p:nvPr>
            <p:ph type="sldNum" sz="quarter" idx="5"/>
          </p:nvPr>
        </p:nvSpPr>
        <p:spPr/>
        <p:txBody>
          <a:bodyPr/>
          <a:lstStyle/>
          <a:p>
            <a:fld id="{E8321D54-213B-4552-9F74-F3F8A9A1E4FE}" type="slidenum">
              <a:rPr lang="en-US" smtClean="0"/>
              <a:t>13</a:t>
            </a:fld>
            <a:endParaRPr lang="en-US"/>
          </a:p>
        </p:txBody>
      </p:sp>
    </p:spTree>
    <p:extLst>
      <p:ext uri="{BB962C8B-B14F-4D97-AF65-F5344CB8AC3E}">
        <p14:creationId xmlns:p14="http://schemas.microsoft.com/office/powerpoint/2010/main" val="118531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3/13/2020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04124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3/13/2020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601825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3/13/2020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95225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3/13/2020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643521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3/13/2020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641079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3/13/2020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92120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3/13/2020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835474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3/13/2020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70596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3/13/2020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15791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smtClean="0"/>
              <a:t>3/13/2020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396644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3/13/2020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01780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3/13/2020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49708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3/13/2020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2701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3/13/2020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36024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3/13/2020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513502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3/13/2020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8663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3/13/2020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038626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smtClean="0"/>
              <a:t>3/13/2020</a:t>
            </a:fld>
            <a:endParaRPr lang="en-US" dirty="0"/>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501457182"/>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hyperlink" Target="mailto:Keith.r.brown@maine.gov"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epa.gov/fumiganttrainin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www.epa.gov/fumiganttrainin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8.xml"/><Relationship Id="rId4" Type="http://schemas.openxmlformats.org/officeDocument/2006/relationships/image" Target="../media/image16.svg"/></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21.jp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hyperlink" Target="https://www.nrcs.usda.gov/Internet/FSE_DOCUMENTS/nrcs144p2_051845.pdf" TargetMode="External"/><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7AF9B-B20E-4D0A-B3E2-E1DA2F464DC1}"/>
              </a:ext>
            </a:extLst>
          </p:cNvPr>
          <p:cNvSpPr>
            <a:spLocks noGrp="1"/>
          </p:cNvSpPr>
          <p:nvPr>
            <p:ph type="title"/>
          </p:nvPr>
        </p:nvSpPr>
        <p:spPr>
          <a:xfrm>
            <a:off x="275142" y="1032687"/>
            <a:ext cx="3819680" cy="3424335"/>
          </a:xfrm>
        </p:spPr>
        <p:txBody>
          <a:bodyPr>
            <a:normAutofit fontScale="90000"/>
          </a:bodyPr>
          <a:lstStyle/>
          <a:p>
            <a:pPr algn="ctr"/>
            <a:r>
              <a:rPr lang="en-US" cap="all" dirty="0">
                <a:solidFill>
                  <a:schemeClr val="tx2">
                    <a:lumMod val="40000"/>
                    <a:lumOff val="60000"/>
                  </a:schemeClr>
                </a:solidFill>
              </a:rPr>
              <a:t>Navigating the Label Regulatory Requirements for Soil Fumigation</a:t>
            </a:r>
            <a:br>
              <a:rPr lang="en-US" cap="all" dirty="0">
                <a:solidFill>
                  <a:schemeClr val="tx2">
                    <a:lumMod val="40000"/>
                    <a:lumOff val="60000"/>
                  </a:schemeClr>
                </a:solidFill>
              </a:rPr>
            </a:br>
            <a:br>
              <a:rPr lang="en-US" dirty="0"/>
            </a:br>
            <a:endParaRPr lang="en-US" dirty="0"/>
          </a:p>
        </p:txBody>
      </p:sp>
      <p:pic>
        <p:nvPicPr>
          <p:cNvPr id="6" name="Picture Placeholder 5">
            <a:extLst>
              <a:ext uri="{FF2B5EF4-FFF2-40B4-BE49-F238E27FC236}">
                <a16:creationId xmlns:a16="http://schemas.microsoft.com/office/drawing/2014/main" id="{EF1491CC-F3D9-4D7C-ABAC-5A5A47202761}"/>
              </a:ext>
            </a:extLst>
          </p:cNvPr>
          <p:cNvPicPr>
            <a:picLocks noGrp="1" noChangeAspect="1"/>
          </p:cNvPicPr>
          <p:nvPr>
            <p:ph type="pic" idx="1"/>
          </p:nvPr>
        </p:nvPicPr>
        <p:blipFill>
          <a:blip r:embed="rId3"/>
          <a:stretch>
            <a:fillRect/>
          </a:stretch>
        </p:blipFill>
        <p:spPr>
          <a:xfrm>
            <a:off x="4299240" y="1395199"/>
            <a:ext cx="3902092" cy="3944231"/>
          </a:xfrm>
        </p:spPr>
      </p:pic>
      <p:sp>
        <p:nvSpPr>
          <p:cNvPr id="3" name="Content Placeholder 2">
            <a:extLst>
              <a:ext uri="{FF2B5EF4-FFF2-40B4-BE49-F238E27FC236}">
                <a16:creationId xmlns:a16="http://schemas.microsoft.com/office/drawing/2014/main" id="{2D69412C-6E0A-406A-BF1C-3CFBDA051D42}"/>
              </a:ext>
            </a:extLst>
          </p:cNvPr>
          <p:cNvSpPr>
            <a:spLocks noGrp="1"/>
          </p:cNvSpPr>
          <p:nvPr>
            <p:ph type="body" sz="half" idx="2"/>
          </p:nvPr>
        </p:nvSpPr>
        <p:spPr>
          <a:xfrm>
            <a:off x="209958" y="3200399"/>
            <a:ext cx="3984587" cy="3424335"/>
          </a:xfrm>
        </p:spPr>
        <p:txBody>
          <a:bodyPr>
            <a:normAutofit fontScale="25000" lnSpcReduction="20000"/>
          </a:bodyPr>
          <a:lstStyle/>
          <a:p>
            <a:pPr algn="ctr"/>
            <a:endParaRPr lang="en-US" dirty="0"/>
          </a:p>
          <a:p>
            <a:endParaRPr lang="en-US" sz="7200" dirty="0"/>
          </a:p>
          <a:p>
            <a:r>
              <a:rPr lang="en-US" sz="7200" dirty="0"/>
              <a:t>Maine Board of Pesticides Control</a:t>
            </a:r>
            <a:endParaRPr lang="en-US" sz="5400" dirty="0"/>
          </a:p>
          <a:p>
            <a:r>
              <a:rPr lang="en-US" sz="5400" dirty="0"/>
              <a:t>90 Blossom Lane</a:t>
            </a:r>
          </a:p>
          <a:p>
            <a:r>
              <a:rPr lang="en-US" sz="5400" dirty="0"/>
              <a:t>AMHI Campus, Deering Building</a:t>
            </a:r>
          </a:p>
          <a:p>
            <a:r>
              <a:rPr lang="en-US" sz="5400" dirty="0"/>
              <a:t>Augusta, Maine 04333-0028</a:t>
            </a:r>
          </a:p>
          <a:p>
            <a:r>
              <a:rPr lang="en-US" sz="5400" dirty="0"/>
              <a:t>(207)287-2731</a:t>
            </a:r>
          </a:p>
          <a:p>
            <a:pPr algn="ctr"/>
            <a:r>
              <a:rPr lang="en-US" sz="5400" dirty="0"/>
              <a:t>Keith Brown</a:t>
            </a:r>
          </a:p>
          <a:p>
            <a:pPr algn="ctr"/>
            <a:r>
              <a:rPr lang="en-US" sz="5400" dirty="0"/>
              <a:t>District 5 Pesticide Inspector</a:t>
            </a:r>
          </a:p>
          <a:p>
            <a:pPr algn="ctr"/>
            <a:r>
              <a:rPr lang="en-US" sz="5400" dirty="0">
                <a:solidFill>
                  <a:srgbClr val="FFFF00"/>
                </a:solidFill>
                <a:hlinkClick r:id="rId4">
                  <a:extLst>
                    <a:ext uri="{A12FA001-AC4F-418D-AE19-62706E023703}">
                      <ahyp:hlinkClr xmlns:ahyp="http://schemas.microsoft.com/office/drawing/2018/hyperlinkcolor" val="tx"/>
                    </a:ext>
                  </a:extLst>
                </a:hlinkClick>
              </a:rPr>
              <a:t>keith.r.brown@maine.gov</a:t>
            </a:r>
            <a:endParaRPr lang="en-US" sz="5400" dirty="0">
              <a:solidFill>
                <a:srgbClr val="FFFF00"/>
              </a:solidFill>
            </a:endParaRPr>
          </a:p>
          <a:p>
            <a:pPr algn="ctr"/>
            <a:r>
              <a:rPr lang="en-US" sz="5400" dirty="0"/>
              <a:t>(207)592-0416</a:t>
            </a:r>
          </a:p>
        </p:txBody>
      </p:sp>
    </p:spTree>
    <p:extLst>
      <p:ext uri="{BB962C8B-B14F-4D97-AF65-F5344CB8AC3E}">
        <p14:creationId xmlns:p14="http://schemas.microsoft.com/office/powerpoint/2010/main" val="86358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74881-1BB7-477F-BDE1-F6FAE89B16EA}"/>
              </a:ext>
            </a:extLst>
          </p:cNvPr>
          <p:cNvSpPr>
            <a:spLocks noGrp="1"/>
          </p:cNvSpPr>
          <p:nvPr>
            <p:ph type="title"/>
          </p:nvPr>
        </p:nvSpPr>
        <p:spPr/>
        <p:txBody>
          <a:bodyPr/>
          <a:lstStyle/>
          <a:p>
            <a:pPr algn="ctr"/>
            <a:r>
              <a:rPr lang="en-US" dirty="0"/>
              <a:t>Step1: </a:t>
            </a:r>
            <a:br>
              <a:rPr lang="en-US" dirty="0"/>
            </a:br>
            <a:r>
              <a:rPr lang="en-US" dirty="0"/>
              <a:t>What pest is your target ?</a:t>
            </a:r>
          </a:p>
        </p:txBody>
      </p:sp>
      <p:sp>
        <p:nvSpPr>
          <p:cNvPr id="3" name="Content Placeholder 2">
            <a:extLst>
              <a:ext uri="{FF2B5EF4-FFF2-40B4-BE49-F238E27FC236}">
                <a16:creationId xmlns:a16="http://schemas.microsoft.com/office/drawing/2014/main" id="{46A8F548-3FDC-4243-9BE6-4B1AE76C098C}"/>
              </a:ext>
            </a:extLst>
          </p:cNvPr>
          <p:cNvSpPr>
            <a:spLocks noGrp="1"/>
          </p:cNvSpPr>
          <p:nvPr>
            <p:ph idx="1"/>
          </p:nvPr>
        </p:nvSpPr>
        <p:spPr/>
        <p:txBody>
          <a:bodyPr>
            <a:normAutofit/>
          </a:bodyPr>
          <a:lstStyle/>
          <a:p>
            <a:r>
              <a:rPr lang="en-US" dirty="0"/>
              <a:t>Several of the fumigation inspections I recently completed did not list a target pest on the fumigation management plan.</a:t>
            </a:r>
          </a:p>
          <a:p>
            <a:r>
              <a:rPr lang="en-US" dirty="0"/>
              <a:t>A common question presented to me when discussing soil fumigation with persons not directly involved with applications is ”What are the applicators actually treating for?”</a:t>
            </a:r>
          </a:p>
          <a:p>
            <a:r>
              <a:rPr lang="en-US" dirty="0"/>
              <a:t>More conventional spray applications have readily visible and tangible targets such as insects or blight.  Soil fumigation targets are not as readily visible.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380132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2251A-3A60-4FE7-B2A9-74E276608B53}"/>
              </a:ext>
            </a:extLst>
          </p:cNvPr>
          <p:cNvSpPr>
            <a:spLocks noGrp="1"/>
          </p:cNvSpPr>
          <p:nvPr>
            <p:ph type="title"/>
          </p:nvPr>
        </p:nvSpPr>
        <p:spPr>
          <a:xfrm>
            <a:off x="3684182" y="1438382"/>
            <a:ext cx="4974043" cy="5537129"/>
          </a:xfrm>
        </p:spPr>
        <p:txBody>
          <a:bodyPr vert="horz" lIns="68580" tIns="34290" rIns="68580" bIns="34290" rtlCol="0" anchor="b">
            <a:normAutofit fontScale="90000"/>
          </a:bodyPr>
          <a:lstStyle/>
          <a:p>
            <a:br>
              <a:rPr lang="en-US" sz="3300" dirty="0"/>
            </a:br>
            <a:br>
              <a:rPr lang="en-US" sz="3300" dirty="0"/>
            </a:br>
            <a:br>
              <a:rPr lang="en-US" sz="3300" dirty="0"/>
            </a:br>
            <a:br>
              <a:rPr lang="en-US" sz="3300" dirty="0"/>
            </a:br>
            <a:br>
              <a:rPr lang="en-US" sz="3300" dirty="0"/>
            </a:br>
            <a:br>
              <a:rPr lang="en-US" sz="3300" dirty="0"/>
            </a:br>
            <a:r>
              <a:rPr lang="en-US" sz="3300" dirty="0"/>
              <a:t>  </a:t>
            </a:r>
            <a:br>
              <a:rPr lang="en-US" sz="3300" dirty="0"/>
            </a:br>
            <a:br>
              <a:rPr lang="en-US" sz="3300" dirty="0"/>
            </a:br>
            <a:br>
              <a:rPr lang="en-US" sz="3300" dirty="0"/>
            </a:br>
            <a:br>
              <a:rPr lang="en-US" sz="3300" dirty="0"/>
            </a:br>
            <a:br>
              <a:rPr lang="en-US" sz="3300" dirty="0"/>
            </a:br>
            <a:r>
              <a:rPr lang="en-US" sz="3300" dirty="0"/>
              <a:t>Soil Fumigant Targets are not  visible from the outside.  You can see insects, you can predict blight.  Fumigant targets require a more in-depth approach to documentation.</a:t>
            </a:r>
            <a:br>
              <a:rPr lang="en-US" sz="5400" dirty="0"/>
            </a:br>
            <a:br>
              <a:rPr lang="en-US" sz="5400" dirty="0"/>
            </a:br>
            <a:endParaRPr lang="en-US" sz="5400" dirty="0"/>
          </a:p>
        </p:txBody>
      </p:sp>
      <p:pic>
        <p:nvPicPr>
          <p:cNvPr id="5" name="Content Placeholder 4">
            <a:extLst>
              <a:ext uri="{FF2B5EF4-FFF2-40B4-BE49-F238E27FC236}">
                <a16:creationId xmlns:a16="http://schemas.microsoft.com/office/drawing/2014/main" id="{F2EBEC36-8C4A-43D0-80A3-88D679BD392C}"/>
              </a:ext>
            </a:extLst>
          </p:cNvPr>
          <p:cNvPicPr>
            <a:picLocks noGrp="1" noChangeAspect="1"/>
          </p:cNvPicPr>
          <p:nvPr>
            <p:ph idx="1"/>
          </p:nvPr>
        </p:nvPicPr>
        <p:blipFill rotWithShape="1">
          <a:blip r:embed="rId2"/>
          <a:srcRect r="9892"/>
          <a:stretch/>
        </p:blipFill>
        <p:spPr>
          <a:xfrm>
            <a:off x="-1" y="857257"/>
            <a:ext cx="3476011" cy="5143493"/>
          </a:xfrm>
          <a:prstGeom prst="rect">
            <a:avLst/>
          </a:prstGeom>
        </p:spPr>
      </p:pic>
    </p:spTree>
    <p:extLst>
      <p:ext uri="{BB962C8B-B14F-4D97-AF65-F5344CB8AC3E}">
        <p14:creationId xmlns:p14="http://schemas.microsoft.com/office/powerpoint/2010/main" val="55527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74881-1BB7-477F-BDE1-F6FAE89B16EA}"/>
              </a:ext>
            </a:extLst>
          </p:cNvPr>
          <p:cNvSpPr>
            <a:spLocks noGrp="1"/>
          </p:cNvSpPr>
          <p:nvPr>
            <p:ph type="title"/>
          </p:nvPr>
        </p:nvSpPr>
        <p:spPr>
          <a:xfrm>
            <a:off x="484584" y="279918"/>
            <a:ext cx="7053542" cy="2715209"/>
          </a:xfrm>
        </p:spPr>
        <p:txBody>
          <a:bodyPr/>
          <a:lstStyle/>
          <a:p>
            <a:pPr algn="ctr"/>
            <a:r>
              <a:rPr lang="en-US" dirty="0"/>
              <a:t>Step 2: </a:t>
            </a:r>
            <a:br>
              <a:rPr lang="en-US" dirty="0"/>
            </a:br>
            <a:r>
              <a:rPr lang="en-US" dirty="0"/>
              <a:t>Obtain Certification </a:t>
            </a:r>
            <a:br>
              <a:rPr lang="en-US" dirty="0"/>
            </a:br>
            <a:r>
              <a:rPr lang="en-US" dirty="0"/>
              <a:t>and </a:t>
            </a:r>
            <a:br>
              <a:rPr lang="en-US" dirty="0"/>
            </a:br>
            <a:r>
              <a:rPr lang="en-US" dirty="0"/>
              <a:t>Provide Handler Training</a:t>
            </a:r>
          </a:p>
        </p:txBody>
      </p:sp>
      <p:sp>
        <p:nvSpPr>
          <p:cNvPr id="3" name="Content Placeholder 2">
            <a:extLst>
              <a:ext uri="{FF2B5EF4-FFF2-40B4-BE49-F238E27FC236}">
                <a16:creationId xmlns:a16="http://schemas.microsoft.com/office/drawing/2014/main" id="{46A8F548-3FDC-4243-9BE6-4B1AE76C098C}"/>
              </a:ext>
            </a:extLst>
          </p:cNvPr>
          <p:cNvSpPr>
            <a:spLocks noGrp="1"/>
          </p:cNvSpPr>
          <p:nvPr>
            <p:ph idx="1"/>
          </p:nvPr>
        </p:nvSpPr>
        <p:spPr>
          <a:xfrm>
            <a:off x="827484" y="3610947"/>
            <a:ext cx="6709906" cy="2612570"/>
          </a:xfrm>
        </p:spPr>
        <p:txBody>
          <a:bodyPr>
            <a:normAutofit/>
          </a:bodyPr>
          <a:lstStyle/>
          <a:p>
            <a:r>
              <a:rPr lang="en-US" sz="2100" dirty="0"/>
              <a:t>Who are the players ?</a:t>
            </a:r>
          </a:p>
          <a:p>
            <a:pPr lvl="1"/>
            <a:r>
              <a:rPr lang="en-US" sz="2100" dirty="0"/>
              <a:t>Certified Applicator</a:t>
            </a:r>
          </a:p>
          <a:p>
            <a:pPr lvl="1"/>
            <a:r>
              <a:rPr lang="en-US" sz="2100" dirty="0"/>
              <a:t>Certified Applicator in Charge</a:t>
            </a:r>
          </a:p>
          <a:p>
            <a:pPr lvl="1"/>
            <a:r>
              <a:rPr lang="en-US" sz="2100" dirty="0"/>
              <a:t>Fumigant Handler</a:t>
            </a:r>
          </a:p>
          <a:p>
            <a:pPr lvl="1"/>
            <a:r>
              <a:rPr lang="en-US" sz="2100" dirty="0"/>
              <a:t>WPS Handler</a:t>
            </a:r>
          </a:p>
        </p:txBody>
      </p:sp>
    </p:spTree>
    <p:extLst>
      <p:ext uri="{BB962C8B-B14F-4D97-AF65-F5344CB8AC3E}">
        <p14:creationId xmlns:p14="http://schemas.microsoft.com/office/powerpoint/2010/main" val="951494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ECD81-0AE3-43AC-8959-F0422A57E9B1}"/>
              </a:ext>
            </a:extLst>
          </p:cNvPr>
          <p:cNvSpPr>
            <a:spLocks noGrp="1"/>
          </p:cNvSpPr>
          <p:nvPr>
            <p:ph type="title"/>
          </p:nvPr>
        </p:nvSpPr>
        <p:spPr/>
        <p:txBody>
          <a:bodyPr/>
          <a:lstStyle/>
          <a:p>
            <a:pPr algn="ctr"/>
            <a:r>
              <a:rPr lang="en-US" dirty="0"/>
              <a:t>Certified Applicator</a:t>
            </a:r>
          </a:p>
        </p:txBody>
      </p:sp>
      <p:sp>
        <p:nvSpPr>
          <p:cNvPr id="3" name="Content Placeholder 2">
            <a:extLst>
              <a:ext uri="{FF2B5EF4-FFF2-40B4-BE49-F238E27FC236}">
                <a16:creationId xmlns:a16="http://schemas.microsoft.com/office/drawing/2014/main" id="{683EB802-5314-4007-AAA4-B77F80BFBC18}"/>
              </a:ext>
            </a:extLst>
          </p:cNvPr>
          <p:cNvSpPr>
            <a:spLocks noGrp="1"/>
          </p:cNvSpPr>
          <p:nvPr>
            <p:ph idx="1"/>
          </p:nvPr>
        </p:nvSpPr>
        <p:spPr/>
        <p:txBody>
          <a:bodyPr>
            <a:normAutofit fontScale="77500" lnSpcReduction="20000"/>
          </a:bodyPr>
          <a:lstStyle/>
          <a:p>
            <a:r>
              <a:rPr lang="en-US" dirty="0"/>
              <a:t>Must hold either a private or commercial applicator license</a:t>
            </a:r>
          </a:p>
          <a:p>
            <a:r>
              <a:rPr lang="en-US" dirty="0"/>
              <a:t>Must complete a soil fumigant training program</a:t>
            </a:r>
          </a:p>
          <a:p>
            <a:pPr lvl="1"/>
            <a:r>
              <a:rPr lang="en-US" dirty="0">
                <a:solidFill>
                  <a:srgbClr val="FFFF00"/>
                </a:solidFill>
                <a:hlinkClick r:id="rId3">
                  <a:extLst>
                    <a:ext uri="{A12FA001-AC4F-418D-AE19-62706E023703}">
                      <ahyp:hlinkClr xmlns:ahyp="http://schemas.microsoft.com/office/drawing/2018/hyperlinkcolor" val="tx"/>
                    </a:ext>
                  </a:extLst>
                </a:hlinkClick>
              </a:rPr>
              <a:t>http://www.epa.gov/fumiganttraining</a:t>
            </a:r>
            <a:endParaRPr lang="en-US" dirty="0">
              <a:solidFill>
                <a:srgbClr val="FFFF00"/>
              </a:solidFill>
            </a:endParaRPr>
          </a:p>
          <a:p>
            <a:pPr lvl="1"/>
            <a:r>
              <a:rPr lang="en-US" dirty="0"/>
              <a:t>Be careful !  There is only one source that provides EPA recognized certification, and that can be found at the above site.</a:t>
            </a:r>
          </a:p>
          <a:p>
            <a:pPr lvl="1"/>
            <a:r>
              <a:rPr lang="en-US" dirty="0"/>
              <a:t>Certification must be renewed every three years</a:t>
            </a:r>
          </a:p>
          <a:p>
            <a:r>
              <a:rPr lang="en-US" dirty="0"/>
              <a:t>Certificates are dated and numbered</a:t>
            </a:r>
          </a:p>
          <a:p>
            <a:r>
              <a:rPr lang="en-US" dirty="0"/>
              <a:t>Training by any other source is likely not valid unless presenter has coordinated training  with EPA’s course administrator.</a:t>
            </a:r>
          </a:p>
          <a:p>
            <a:r>
              <a:rPr lang="en-US" dirty="0"/>
              <a:t>Fumigant training is active ingredient specific, i.e., training for </a:t>
            </a:r>
            <a:r>
              <a:rPr lang="en-US" dirty="0" err="1"/>
              <a:t>Metam</a:t>
            </a:r>
            <a:r>
              <a:rPr lang="en-US" dirty="0"/>
              <a:t> products does not qualify one for </a:t>
            </a:r>
            <a:r>
              <a:rPr lang="en-US" dirty="0" err="1"/>
              <a:t>Chloropicirin</a:t>
            </a:r>
            <a:r>
              <a:rPr lang="en-US" dirty="0"/>
              <a:t> products and vice versa</a:t>
            </a:r>
          </a:p>
          <a:p>
            <a:r>
              <a:rPr lang="en-US" dirty="0"/>
              <a:t>State of Maine Category does not count as EPA training.</a:t>
            </a:r>
          </a:p>
        </p:txBody>
      </p:sp>
    </p:spTree>
    <p:extLst>
      <p:ext uri="{BB962C8B-B14F-4D97-AF65-F5344CB8AC3E}">
        <p14:creationId xmlns:p14="http://schemas.microsoft.com/office/powerpoint/2010/main" val="1081188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78F50CD-B96A-4382-8FDD-C96C4C735479}"/>
              </a:ext>
            </a:extLst>
          </p:cNvPr>
          <p:cNvSpPr>
            <a:spLocks noGrp="1"/>
          </p:cNvSpPr>
          <p:nvPr>
            <p:ph type="title"/>
          </p:nvPr>
        </p:nvSpPr>
        <p:spPr>
          <a:xfrm>
            <a:off x="727364" y="301337"/>
            <a:ext cx="8044258" cy="840070"/>
          </a:xfrm>
        </p:spPr>
        <p:txBody>
          <a:bodyPr vert="horz" lIns="91440" tIns="45720" rIns="91440" bIns="45720" rtlCol="0" anchor="b">
            <a:normAutofit/>
          </a:bodyPr>
          <a:lstStyle/>
          <a:p>
            <a:pPr algn="ctr" defTabSz="457200">
              <a:lnSpc>
                <a:spcPct val="90000"/>
              </a:lnSpc>
            </a:pPr>
            <a:r>
              <a:rPr lang="en-US" sz="2800" dirty="0"/>
              <a:t>Be sure your certificate looks similar to this.</a:t>
            </a:r>
          </a:p>
        </p:txBody>
      </p:sp>
      <p:pic>
        <p:nvPicPr>
          <p:cNvPr id="5" name="Content Placeholder 4">
            <a:extLst>
              <a:ext uri="{FF2B5EF4-FFF2-40B4-BE49-F238E27FC236}">
                <a16:creationId xmlns:a16="http://schemas.microsoft.com/office/drawing/2014/main" id="{EA785A3C-1A88-4DFF-9D3F-BF3DBC01AD77}"/>
              </a:ext>
            </a:extLst>
          </p:cNvPr>
          <p:cNvPicPr>
            <a:picLocks noGrp="1" noChangeAspect="1"/>
          </p:cNvPicPr>
          <p:nvPr>
            <p:ph idx="1"/>
          </p:nvPr>
        </p:nvPicPr>
        <p:blipFill rotWithShape="1">
          <a:blip r:embed="rId6"/>
          <a:srcRect l="799" t="-2262" r="1415" b="3526"/>
          <a:stretch/>
        </p:blipFill>
        <p:spPr>
          <a:xfrm>
            <a:off x="570904" y="1339703"/>
            <a:ext cx="7625010" cy="5039833"/>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628898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68A7F-716D-4EE0-8F3E-EA137B4A0DC4}"/>
              </a:ext>
            </a:extLst>
          </p:cNvPr>
          <p:cNvSpPr>
            <a:spLocks noGrp="1"/>
          </p:cNvSpPr>
          <p:nvPr>
            <p:ph type="title"/>
          </p:nvPr>
        </p:nvSpPr>
        <p:spPr>
          <a:xfrm>
            <a:off x="260650" y="986590"/>
            <a:ext cx="4679910" cy="1050398"/>
          </a:xfrm>
        </p:spPr>
        <p:txBody>
          <a:bodyPr/>
          <a:lstStyle/>
          <a:p>
            <a:r>
              <a:rPr lang="en-US" sz="2700" dirty="0"/>
              <a:t>State of Maine </a:t>
            </a:r>
            <a:br>
              <a:rPr lang="en-US" sz="2700" dirty="0"/>
            </a:br>
            <a:r>
              <a:rPr lang="en-US" sz="2700" dirty="0"/>
              <a:t>Certification Requirements</a:t>
            </a:r>
          </a:p>
        </p:txBody>
      </p:sp>
      <p:sp>
        <p:nvSpPr>
          <p:cNvPr id="3" name="Content Placeholder 2">
            <a:extLst>
              <a:ext uri="{FF2B5EF4-FFF2-40B4-BE49-F238E27FC236}">
                <a16:creationId xmlns:a16="http://schemas.microsoft.com/office/drawing/2014/main" id="{34F472A9-19E2-495D-AC39-0B5997A3960F}"/>
              </a:ext>
            </a:extLst>
          </p:cNvPr>
          <p:cNvSpPr>
            <a:spLocks noGrp="1"/>
          </p:cNvSpPr>
          <p:nvPr>
            <p:ph sz="half" idx="1"/>
          </p:nvPr>
        </p:nvSpPr>
        <p:spPr/>
        <p:txBody>
          <a:bodyPr>
            <a:normAutofit fontScale="92500" lnSpcReduction="20000"/>
          </a:bodyPr>
          <a:lstStyle/>
          <a:p>
            <a:r>
              <a:rPr lang="en-US" dirty="0"/>
              <a:t>Commercial applicators must hold Category 1B-III, Soil Fumigation</a:t>
            </a:r>
          </a:p>
          <a:p>
            <a:r>
              <a:rPr lang="en-US" dirty="0"/>
              <a:t>Private applicators must have private category-Soil Fumigation (as of January 1, 2020)</a:t>
            </a:r>
          </a:p>
          <a:p>
            <a:pPr lvl="1"/>
            <a:r>
              <a:rPr lang="en-US" dirty="0"/>
              <a:t>Note that there is no “Grandfathering” provision.  Private applicators who in the past operated as “Certified Applicator in Charge” will also need to qualify for the soil fumigation category by taking and passing the exam.</a:t>
            </a:r>
          </a:p>
          <a:p>
            <a:endParaRPr lang="en-US" dirty="0"/>
          </a:p>
        </p:txBody>
      </p:sp>
      <p:pic>
        <p:nvPicPr>
          <p:cNvPr id="15" name="Content Placeholder 14">
            <a:extLst>
              <a:ext uri="{FF2B5EF4-FFF2-40B4-BE49-F238E27FC236}">
                <a16:creationId xmlns:a16="http://schemas.microsoft.com/office/drawing/2014/main" id="{217080DA-B6E4-4024-A1A1-3AC255C00769}"/>
              </a:ext>
            </a:extLst>
          </p:cNvPr>
          <p:cNvPicPr>
            <a:picLocks noGrp="1" noChangeAspect="1"/>
          </p:cNvPicPr>
          <p:nvPr>
            <p:ph sz="half" idx="2"/>
          </p:nvPr>
        </p:nvPicPr>
        <p:blipFill>
          <a:blip r:embed="rId3"/>
          <a:stretch>
            <a:fillRect/>
          </a:stretch>
        </p:blipFill>
        <p:spPr>
          <a:xfrm>
            <a:off x="5019264" y="1048504"/>
            <a:ext cx="3992533" cy="4658332"/>
          </a:xfrm>
        </p:spPr>
      </p:pic>
    </p:spTree>
    <p:extLst>
      <p:ext uri="{BB962C8B-B14F-4D97-AF65-F5344CB8AC3E}">
        <p14:creationId xmlns:p14="http://schemas.microsoft.com/office/powerpoint/2010/main" val="934219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EAF18-19F8-4366-A2F5-09347399D91B}"/>
              </a:ext>
            </a:extLst>
          </p:cNvPr>
          <p:cNvSpPr>
            <a:spLocks noGrp="1"/>
          </p:cNvSpPr>
          <p:nvPr>
            <p:ph type="title"/>
          </p:nvPr>
        </p:nvSpPr>
        <p:spPr/>
        <p:txBody>
          <a:bodyPr/>
          <a:lstStyle/>
          <a:p>
            <a:pPr algn="ctr"/>
            <a:r>
              <a:rPr lang="en-US" dirty="0"/>
              <a:t>Certified Applicator in Charge</a:t>
            </a:r>
          </a:p>
        </p:txBody>
      </p:sp>
      <p:sp>
        <p:nvSpPr>
          <p:cNvPr id="4" name="Content Placeholder 3">
            <a:extLst>
              <a:ext uri="{FF2B5EF4-FFF2-40B4-BE49-F238E27FC236}">
                <a16:creationId xmlns:a16="http://schemas.microsoft.com/office/drawing/2014/main" id="{B701320E-1740-4557-A46E-08636D13E81B}"/>
              </a:ext>
            </a:extLst>
          </p:cNvPr>
          <p:cNvSpPr>
            <a:spLocks noGrp="1"/>
          </p:cNvSpPr>
          <p:nvPr>
            <p:ph sz="half" idx="1"/>
          </p:nvPr>
        </p:nvSpPr>
        <p:spPr/>
        <p:txBody>
          <a:bodyPr>
            <a:normAutofit fontScale="85000" lnSpcReduction="10000"/>
          </a:bodyPr>
          <a:lstStyle/>
          <a:p>
            <a:r>
              <a:rPr lang="en-US" dirty="0"/>
              <a:t>Pesticide labels require that a “Certified Applicator in Charge”  provide on-site supervision during a fumigant application.</a:t>
            </a:r>
          </a:p>
          <a:p>
            <a:r>
              <a:rPr lang="en-US" dirty="0"/>
              <a:t>Certified Applicator in Charge must sign and will be fully responsible for the information contained in a fumigation management plan and a post application summary</a:t>
            </a:r>
          </a:p>
        </p:txBody>
      </p:sp>
      <p:sp>
        <p:nvSpPr>
          <p:cNvPr id="5" name="Content Placeholder 4">
            <a:extLst>
              <a:ext uri="{FF2B5EF4-FFF2-40B4-BE49-F238E27FC236}">
                <a16:creationId xmlns:a16="http://schemas.microsoft.com/office/drawing/2014/main" id="{6C0C746F-04FA-4B4A-82AE-761CB1342B6F}"/>
              </a:ext>
            </a:extLst>
          </p:cNvPr>
          <p:cNvSpPr>
            <a:spLocks noGrp="1"/>
          </p:cNvSpPr>
          <p:nvPr>
            <p:ph sz="half" idx="2"/>
          </p:nvPr>
        </p:nvSpPr>
        <p:spPr/>
        <p:txBody>
          <a:bodyPr>
            <a:normAutofit fontScale="85000" lnSpcReduction="10000"/>
          </a:bodyPr>
          <a:lstStyle/>
          <a:p>
            <a:r>
              <a:rPr lang="en-US" i="1" dirty="0"/>
              <a:t>Note the difference between </a:t>
            </a:r>
            <a:r>
              <a:rPr lang="en-US" b="1" i="1" dirty="0"/>
              <a:t>on-site supervision</a:t>
            </a:r>
            <a:r>
              <a:rPr lang="en-US" i="1" dirty="0"/>
              <a:t> and </a:t>
            </a:r>
            <a:r>
              <a:rPr lang="en-US" b="1" i="1" dirty="0"/>
              <a:t>direct supervision</a:t>
            </a:r>
            <a:r>
              <a:rPr lang="en-US" i="1" dirty="0"/>
              <a:t>.</a:t>
            </a:r>
          </a:p>
          <a:p>
            <a:r>
              <a:rPr lang="en-US" b="1" i="1" dirty="0"/>
              <a:t>On-site supervision</a:t>
            </a:r>
            <a:r>
              <a:rPr lang="en-US" i="1" dirty="0"/>
              <a:t> means that the certified applicator in charge must remain on-site during the fumigant application process.</a:t>
            </a:r>
          </a:p>
          <a:p>
            <a:r>
              <a:rPr lang="en-US" b="1" i="1" dirty="0"/>
              <a:t>Direct supervision</a:t>
            </a:r>
            <a:r>
              <a:rPr lang="en-US" i="1" dirty="0"/>
              <a:t>, as it relates to spray applications, allows a supervisor to be off site during a spray application, provided proper communication channels exist between the supervisor and the operator.</a:t>
            </a:r>
          </a:p>
        </p:txBody>
      </p:sp>
    </p:spTree>
    <p:extLst>
      <p:ext uri="{BB962C8B-B14F-4D97-AF65-F5344CB8AC3E}">
        <p14:creationId xmlns:p14="http://schemas.microsoft.com/office/powerpoint/2010/main" val="2826590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C93CE6-B9ED-4404-883D-64B23B5F497A}"/>
              </a:ext>
            </a:extLst>
          </p:cNvPr>
          <p:cNvSpPr>
            <a:spLocks noGrp="1"/>
          </p:cNvSpPr>
          <p:nvPr>
            <p:ph type="title"/>
          </p:nvPr>
        </p:nvSpPr>
        <p:spPr>
          <a:xfrm>
            <a:off x="655666" y="442708"/>
            <a:ext cx="7053542" cy="559468"/>
          </a:xfrm>
        </p:spPr>
        <p:txBody>
          <a:bodyPr/>
          <a:lstStyle/>
          <a:p>
            <a:pPr algn="ctr"/>
            <a:r>
              <a:rPr lang="en-US" dirty="0"/>
              <a:t>Fumigant Handlers</a:t>
            </a:r>
          </a:p>
        </p:txBody>
      </p:sp>
      <p:sp>
        <p:nvSpPr>
          <p:cNvPr id="6" name="Content Placeholder 5">
            <a:extLst>
              <a:ext uri="{FF2B5EF4-FFF2-40B4-BE49-F238E27FC236}">
                <a16:creationId xmlns:a16="http://schemas.microsoft.com/office/drawing/2014/main" id="{9F767296-55D0-4EF1-B4A2-FD2D1C784DDA}"/>
              </a:ext>
            </a:extLst>
          </p:cNvPr>
          <p:cNvSpPr>
            <a:spLocks noGrp="1"/>
          </p:cNvSpPr>
          <p:nvPr>
            <p:ph idx="1"/>
          </p:nvPr>
        </p:nvSpPr>
        <p:spPr>
          <a:xfrm>
            <a:off x="827484" y="1422734"/>
            <a:ext cx="6709906" cy="4535906"/>
          </a:xfrm>
        </p:spPr>
        <p:txBody>
          <a:bodyPr>
            <a:noAutofit/>
          </a:bodyPr>
          <a:lstStyle/>
          <a:p>
            <a:r>
              <a:rPr lang="en-US" sz="1400" dirty="0"/>
              <a:t>Certified applicator in charge must provide “Fumigant Safe Handling Information” to all persons who:</a:t>
            </a:r>
          </a:p>
          <a:p>
            <a:pPr lvl="1"/>
            <a:r>
              <a:rPr lang="en-US" sz="1400" dirty="0"/>
              <a:t>Participate in the application</a:t>
            </a:r>
          </a:p>
          <a:p>
            <a:pPr lvl="1"/>
            <a:r>
              <a:rPr lang="en-US" sz="1400" dirty="0"/>
              <a:t>Monitor fumigant air concentrations</a:t>
            </a:r>
          </a:p>
          <a:p>
            <a:pPr lvl="1"/>
            <a:r>
              <a:rPr lang="en-US" sz="1400" dirty="0"/>
              <a:t>Clean-up fumigant spills</a:t>
            </a:r>
          </a:p>
          <a:p>
            <a:pPr lvl="1"/>
            <a:r>
              <a:rPr lang="en-US" sz="1400" dirty="0"/>
              <a:t>Handle or dispose of fumigant containers</a:t>
            </a:r>
          </a:p>
          <a:p>
            <a:pPr lvl="1"/>
            <a:r>
              <a:rPr lang="en-US" sz="1400" dirty="0"/>
              <a:t>Clean, adjust or repair equipment</a:t>
            </a:r>
          </a:p>
          <a:p>
            <a:pPr lvl="1"/>
            <a:r>
              <a:rPr lang="en-US" sz="1400" dirty="0"/>
              <a:t>Enter the application block from the start of application to the end of the buffer zone period</a:t>
            </a:r>
          </a:p>
          <a:p>
            <a:pPr lvl="1"/>
            <a:r>
              <a:rPr lang="en-US" sz="1400" dirty="0"/>
              <a:t>Perform any handler task as defined by the Worker Protection Standard</a:t>
            </a:r>
          </a:p>
          <a:p>
            <a:r>
              <a:rPr lang="en-US" sz="1400" dirty="0"/>
              <a:t>Information available from </a:t>
            </a:r>
            <a:r>
              <a:rPr lang="en-US" sz="1400" dirty="0">
                <a:solidFill>
                  <a:srgbClr val="FFFF00"/>
                </a:solidFill>
                <a:hlinkClick r:id="rId3">
                  <a:extLst>
                    <a:ext uri="{A12FA001-AC4F-418D-AE19-62706E023703}">
                      <ahyp:hlinkClr xmlns:ahyp="http://schemas.microsoft.com/office/drawing/2018/hyperlinkcolor" val="tx"/>
                    </a:ext>
                  </a:extLst>
                </a:hlinkClick>
              </a:rPr>
              <a:t>http://www.epa.gov/fumiganttraining</a:t>
            </a:r>
            <a:r>
              <a:rPr lang="en-US" sz="1400" dirty="0">
                <a:solidFill>
                  <a:srgbClr val="FFFF00"/>
                </a:solidFill>
              </a:rPr>
              <a:t> </a:t>
            </a:r>
            <a:r>
              <a:rPr lang="en-US" sz="1400" dirty="0"/>
              <a:t>or possibly from the fumigant supplier.</a:t>
            </a:r>
          </a:p>
          <a:p>
            <a:r>
              <a:rPr lang="en-US" sz="1400" dirty="0"/>
              <a:t>Annual training required</a:t>
            </a:r>
          </a:p>
          <a:p>
            <a:r>
              <a:rPr lang="en-US" sz="1400" dirty="0"/>
              <a:t>Must be documented by the certified applicator in charge</a:t>
            </a:r>
          </a:p>
          <a:p>
            <a:r>
              <a:rPr lang="en-US" sz="1400" dirty="0"/>
              <a:t>Fumigant safe handler training </a:t>
            </a:r>
            <a:r>
              <a:rPr lang="en-US" sz="1400" b="1" i="1" dirty="0"/>
              <a:t>is in addition </a:t>
            </a:r>
            <a:r>
              <a:rPr lang="en-US" sz="1400" b="1" dirty="0"/>
              <a:t>to </a:t>
            </a:r>
            <a:r>
              <a:rPr lang="en-US" sz="1400" dirty="0"/>
              <a:t>WPS handler training.</a:t>
            </a:r>
          </a:p>
        </p:txBody>
      </p:sp>
    </p:spTree>
    <p:extLst>
      <p:ext uri="{BB962C8B-B14F-4D97-AF65-F5344CB8AC3E}">
        <p14:creationId xmlns:p14="http://schemas.microsoft.com/office/powerpoint/2010/main" val="497182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B6670-A99E-44F0-8AD2-8E3526F4EA5A}"/>
              </a:ext>
            </a:extLst>
          </p:cNvPr>
          <p:cNvSpPr>
            <a:spLocks noGrp="1"/>
          </p:cNvSpPr>
          <p:nvPr>
            <p:ph type="title"/>
          </p:nvPr>
        </p:nvSpPr>
        <p:spPr>
          <a:xfrm>
            <a:off x="484710" y="452718"/>
            <a:ext cx="7055380" cy="1544034"/>
          </a:xfrm>
        </p:spPr>
        <p:txBody>
          <a:bodyPr/>
          <a:lstStyle/>
          <a:p>
            <a:r>
              <a:rPr lang="en-US" sz="2800" dirty="0"/>
              <a:t>Fumigant Handler Training should  also include farm mechanics who work on the equipment</a:t>
            </a:r>
            <a:br>
              <a:rPr lang="en-US" dirty="0"/>
            </a:br>
            <a:endParaRPr lang="en-US" dirty="0"/>
          </a:p>
        </p:txBody>
      </p:sp>
      <p:sp>
        <p:nvSpPr>
          <p:cNvPr id="3" name="Content Placeholder 2">
            <a:extLst>
              <a:ext uri="{FF2B5EF4-FFF2-40B4-BE49-F238E27FC236}">
                <a16:creationId xmlns:a16="http://schemas.microsoft.com/office/drawing/2014/main" id="{791FB0F9-883E-4A34-BB79-3E29374BEB8A}"/>
              </a:ext>
            </a:extLst>
          </p:cNvPr>
          <p:cNvSpPr>
            <a:spLocks noGrp="1"/>
          </p:cNvSpPr>
          <p:nvPr>
            <p:ph idx="1"/>
          </p:nvPr>
        </p:nvSpPr>
        <p:spPr>
          <a:xfrm>
            <a:off x="656573" y="1996752"/>
            <a:ext cx="6711654" cy="4746176"/>
          </a:xfrm>
        </p:spPr>
        <p:txBody>
          <a:bodyPr/>
          <a:lstStyle/>
          <a:p>
            <a:r>
              <a:rPr lang="en-US" dirty="0"/>
              <a:t>Training includes:</a:t>
            </a:r>
          </a:p>
          <a:p>
            <a:pPr lvl="1"/>
            <a:r>
              <a:rPr lang="en-US" dirty="0"/>
              <a:t>What fumigants are and how they work</a:t>
            </a:r>
          </a:p>
          <a:p>
            <a:pPr lvl="1"/>
            <a:r>
              <a:rPr lang="en-US" dirty="0"/>
              <a:t>Safe application and handling</a:t>
            </a:r>
          </a:p>
          <a:p>
            <a:pPr lvl="1"/>
            <a:r>
              <a:rPr lang="en-US" dirty="0"/>
              <a:t>Air monitoring and respiratory protection</a:t>
            </a:r>
          </a:p>
          <a:p>
            <a:pPr lvl="1"/>
            <a:r>
              <a:rPr lang="en-US" dirty="0"/>
              <a:t>Early signs of symptoms of exposure</a:t>
            </a:r>
          </a:p>
          <a:p>
            <a:pPr lvl="1"/>
            <a:r>
              <a:rPr lang="en-US" dirty="0"/>
              <a:t>Emergency response</a:t>
            </a:r>
          </a:p>
          <a:p>
            <a:pPr lvl="1"/>
            <a:r>
              <a:rPr lang="en-US" dirty="0"/>
              <a:t>Reporting incidents.</a:t>
            </a:r>
          </a:p>
          <a:p>
            <a:endParaRPr lang="en-US" dirty="0"/>
          </a:p>
        </p:txBody>
      </p:sp>
    </p:spTree>
    <p:extLst>
      <p:ext uri="{BB962C8B-B14F-4D97-AF65-F5344CB8AC3E}">
        <p14:creationId xmlns:p14="http://schemas.microsoft.com/office/powerpoint/2010/main" val="370965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C8D91-CFEA-421F-AA31-A03CC5492541}"/>
              </a:ext>
            </a:extLst>
          </p:cNvPr>
          <p:cNvSpPr>
            <a:spLocks noGrp="1"/>
          </p:cNvSpPr>
          <p:nvPr>
            <p:ph type="title"/>
          </p:nvPr>
        </p:nvSpPr>
        <p:spPr>
          <a:xfrm>
            <a:off x="337023" y="633316"/>
            <a:ext cx="3819680" cy="440871"/>
          </a:xfrm>
        </p:spPr>
        <p:txBody>
          <a:bodyPr>
            <a:normAutofit fontScale="90000"/>
          </a:bodyPr>
          <a:lstStyle/>
          <a:p>
            <a:pPr algn="ctr"/>
            <a:r>
              <a:rPr lang="en-US" dirty="0"/>
              <a:t>Speaking of WPS</a:t>
            </a:r>
          </a:p>
        </p:txBody>
      </p:sp>
      <p:pic>
        <p:nvPicPr>
          <p:cNvPr id="6" name="Picture Placeholder 5">
            <a:extLst>
              <a:ext uri="{FF2B5EF4-FFF2-40B4-BE49-F238E27FC236}">
                <a16:creationId xmlns:a16="http://schemas.microsoft.com/office/drawing/2014/main" id="{A0A0BCF1-77B5-415D-9A6A-0A81EA17C8FF}"/>
              </a:ext>
            </a:extLst>
          </p:cNvPr>
          <p:cNvPicPr>
            <a:picLocks noGrp="1" noChangeAspect="1"/>
          </p:cNvPicPr>
          <p:nvPr>
            <p:ph type="pic" idx="1"/>
          </p:nvPr>
        </p:nvPicPr>
        <p:blipFill rotWithShape="1">
          <a:blip r:embed="rId2"/>
          <a:srcRect l="-2112" r="-2965"/>
          <a:stretch/>
        </p:blipFill>
        <p:spPr>
          <a:xfrm>
            <a:off x="4077478" y="1143000"/>
            <a:ext cx="4805265" cy="4572000"/>
          </a:xfrm>
        </p:spPr>
      </p:pic>
      <p:sp>
        <p:nvSpPr>
          <p:cNvPr id="3" name="Content Placeholder 2">
            <a:extLst>
              <a:ext uri="{FF2B5EF4-FFF2-40B4-BE49-F238E27FC236}">
                <a16:creationId xmlns:a16="http://schemas.microsoft.com/office/drawing/2014/main" id="{2D3C1B2F-A1BD-43D8-AC51-C26A2CA3C3FE}"/>
              </a:ext>
            </a:extLst>
          </p:cNvPr>
          <p:cNvSpPr>
            <a:spLocks noGrp="1"/>
          </p:cNvSpPr>
          <p:nvPr>
            <p:ph type="body" sz="half" idx="2"/>
          </p:nvPr>
        </p:nvSpPr>
        <p:spPr>
          <a:xfrm>
            <a:off x="337023" y="1522056"/>
            <a:ext cx="3740455" cy="4107803"/>
          </a:xfrm>
        </p:spPr>
        <p:txBody>
          <a:bodyPr>
            <a:normAutofit/>
          </a:bodyPr>
          <a:lstStyle/>
          <a:p>
            <a:r>
              <a:rPr lang="en-US" sz="1200" dirty="0"/>
              <a:t>All fumigant labels require the use of a respirator under certain circumstances.</a:t>
            </a:r>
          </a:p>
          <a:p>
            <a:r>
              <a:rPr lang="en-US" sz="1200" dirty="0"/>
              <a:t>Documentation required for all certified applicators and  fumigant handlers:</a:t>
            </a:r>
          </a:p>
          <a:p>
            <a:pPr lvl="1"/>
            <a:r>
              <a:rPr lang="en-US" sz="1200" dirty="0"/>
              <a:t>Proof of preliminary screening</a:t>
            </a:r>
          </a:p>
          <a:p>
            <a:pPr lvl="1"/>
            <a:r>
              <a:rPr lang="en-US" sz="1200" dirty="0"/>
              <a:t>Proof of physical exam (if necessitated by the preliminary screening)</a:t>
            </a:r>
          </a:p>
          <a:p>
            <a:pPr lvl="1"/>
            <a:r>
              <a:rPr lang="en-US" sz="1200" dirty="0"/>
              <a:t>Proof of annual fit test</a:t>
            </a:r>
          </a:p>
          <a:p>
            <a:r>
              <a:rPr lang="en-US" sz="1200" dirty="0"/>
              <a:t>Get a note or a card from the medical professional-don’t include the actual screening papers or the exam papers (nobody really wants to know your age or  how much you weigh).</a:t>
            </a:r>
          </a:p>
          <a:p>
            <a:r>
              <a:rPr lang="en-US" sz="1200" dirty="0"/>
              <a:t>Be sure there is an adequate quantity of functional respirators on-site.  Required quantities vary by product label.</a:t>
            </a:r>
          </a:p>
        </p:txBody>
      </p:sp>
    </p:spTree>
    <p:extLst>
      <p:ext uri="{BB962C8B-B14F-4D97-AF65-F5344CB8AC3E}">
        <p14:creationId xmlns:p14="http://schemas.microsoft.com/office/powerpoint/2010/main" val="947838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B90AD-62DB-4606-976B-AEBA738FE1EF}"/>
              </a:ext>
            </a:extLst>
          </p:cNvPr>
          <p:cNvSpPr>
            <a:spLocks noGrp="1"/>
          </p:cNvSpPr>
          <p:nvPr>
            <p:ph type="title"/>
          </p:nvPr>
        </p:nvSpPr>
        <p:spPr>
          <a:xfrm>
            <a:off x="5964546" y="3655169"/>
            <a:ext cx="2969390" cy="1448357"/>
          </a:xfrm>
        </p:spPr>
        <p:txBody>
          <a:bodyPr vert="horz" lIns="68580" tIns="34290" rIns="68580" bIns="34290" rtlCol="0" anchor="b">
            <a:normAutofit fontScale="90000"/>
          </a:bodyPr>
          <a:lstStyle/>
          <a:p>
            <a:pPr algn="ctr"/>
            <a:r>
              <a:rPr lang="en-US" dirty="0">
                <a:solidFill>
                  <a:srgbClr val="EBEBEB"/>
                </a:solidFill>
              </a:rPr>
              <a:t>Or</a:t>
            </a:r>
            <a:br>
              <a:rPr lang="en-US" dirty="0">
                <a:solidFill>
                  <a:srgbClr val="EBEBEB"/>
                </a:solidFill>
              </a:rPr>
            </a:br>
            <a:r>
              <a:rPr lang="en-US" dirty="0">
                <a:solidFill>
                  <a:srgbClr val="EBEBEB"/>
                </a:solidFill>
              </a:rPr>
              <a:t>“Putting the Parts Together”</a:t>
            </a:r>
          </a:p>
        </p:txBody>
      </p:sp>
      <p:pic>
        <p:nvPicPr>
          <p:cNvPr id="13" name="Picture Placeholder 12">
            <a:extLst>
              <a:ext uri="{FF2B5EF4-FFF2-40B4-BE49-F238E27FC236}">
                <a16:creationId xmlns:a16="http://schemas.microsoft.com/office/drawing/2014/main" id="{3ADE8A68-D5B7-4DE9-94E3-96CF442FAE46}"/>
              </a:ext>
            </a:extLst>
          </p:cNvPr>
          <p:cNvPicPr>
            <a:picLocks noGrp="1" noChangeAspect="1"/>
          </p:cNvPicPr>
          <p:nvPr>
            <p:ph type="pic" idx="1"/>
          </p:nvPr>
        </p:nvPicPr>
        <p:blipFill rotWithShape="1">
          <a:blip r:embed="rId3"/>
          <a:srcRect l="5701" r="9436"/>
          <a:stretch/>
        </p:blipFill>
        <p:spPr>
          <a:xfrm>
            <a:off x="15" y="857258"/>
            <a:ext cx="5819940" cy="5143493"/>
          </a:xfrm>
          <a:custGeom>
            <a:avLst/>
            <a:gdLst>
              <a:gd name="connsiteX0" fmla="*/ 0 w 7759940"/>
              <a:gd name="connsiteY0" fmla="*/ 0 h 6858001"/>
              <a:gd name="connsiteX1" fmla="*/ 1296537 w 7759940"/>
              <a:gd name="connsiteY1" fmla="*/ 0 h 6858001"/>
              <a:gd name="connsiteX2" fmla="*/ 1296537 w 7759940"/>
              <a:gd name="connsiteY2" fmla="*/ 1 h 6858001"/>
              <a:gd name="connsiteX3" fmla="*/ 6415225 w 7759940"/>
              <a:gd name="connsiteY3" fmla="*/ 1 h 6858001"/>
              <a:gd name="connsiteX4" fmla="*/ 6415225 w 7759940"/>
              <a:gd name="connsiteY4" fmla="*/ 0 h 6858001"/>
              <a:gd name="connsiteX5" fmla="*/ 7758763 w 7759940"/>
              <a:gd name="connsiteY5" fmla="*/ 0 h 6858001"/>
              <a:gd name="connsiteX6" fmla="*/ 7733718 w 7759940"/>
              <a:gd name="connsiteY6" fmla="*/ 155677 h 6858001"/>
              <a:gd name="connsiteX7" fmla="*/ 7709849 w 7759940"/>
              <a:gd name="connsiteY7" fmla="*/ 310668 h 6858001"/>
              <a:gd name="connsiteX8" fmla="*/ 7686485 w 7759940"/>
              <a:gd name="connsiteY8" fmla="*/ 466344 h 6858001"/>
              <a:gd name="connsiteX9" fmla="*/ 7666482 w 7759940"/>
              <a:gd name="connsiteY9" fmla="*/ 622707 h 6858001"/>
              <a:gd name="connsiteX10" fmla="*/ 7646311 w 7759940"/>
              <a:gd name="connsiteY10" fmla="*/ 778383 h 6858001"/>
              <a:gd name="connsiteX11" fmla="*/ 7627485 w 7759940"/>
              <a:gd name="connsiteY11" fmla="*/ 934746 h 6858001"/>
              <a:gd name="connsiteX12" fmla="*/ 7611349 w 7759940"/>
              <a:gd name="connsiteY12" fmla="*/ 1089051 h 6858001"/>
              <a:gd name="connsiteX13" fmla="*/ 7596053 w 7759940"/>
              <a:gd name="connsiteY13" fmla="*/ 1245413 h 6858001"/>
              <a:gd name="connsiteX14" fmla="*/ 7582101 w 7759940"/>
              <a:gd name="connsiteY14" fmla="*/ 1401090 h 6858001"/>
              <a:gd name="connsiteX15" fmla="*/ 7569999 w 7759940"/>
              <a:gd name="connsiteY15" fmla="*/ 1554023 h 6858001"/>
              <a:gd name="connsiteX16" fmla="*/ 7557896 w 7759940"/>
              <a:gd name="connsiteY16" fmla="*/ 1709014 h 6858001"/>
              <a:gd name="connsiteX17" fmla="*/ 7547811 w 7759940"/>
              <a:gd name="connsiteY17" fmla="*/ 1861947 h 6858001"/>
              <a:gd name="connsiteX18" fmla="*/ 7539911 w 7759940"/>
              <a:gd name="connsiteY18" fmla="*/ 2014881 h 6858001"/>
              <a:gd name="connsiteX19" fmla="*/ 7531674 w 7759940"/>
              <a:gd name="connsiteY19" fmla="*/ 2167128 h 6858001"/>
              <a:gd name="connsiteX20" fmla="*/ 7524783 w 7759940"/>
              <a:gd name="connsiteY20" fmla="*/ 2318004 h 6858001"/>
              <a:gd name="connsiteX21" fmla="*/ 7519908 w 7759940"/>
              <a:gd name="connsiteY21" fmla="*/ 2467509 h 6858001"/>
              <a:gd name="connsiteX22" fmla="*/ 7515706 w 7759940"/>
              <a:gd name="connsiteY22" fmla="*/ 2617013 h 6858001"/>
              <a:gd name="connsiteX23" fmla="*/ 7511672 w 7759940"/>
              <a:gd name="connsiteY23" fmla="*/ 2765146 h 6858001"/>
              <a:gd name="connsiteX24" fmla="*/ 7509823 w 7759940"/>
              <a:gd name="connsiteY24" fmla="*/ 2911221 h 6858001"/>
              <a:gd name="connsiteX25" fmla="*/ 7507806 w 7759940"/>
              <a:gd name="connsiteY25" fmla="*/ 3057297 h 6858001"/>
              <a:gd name="connsiteX26" fmla="*/ 7506797 w 7759940"/>
              <a:gd name="connsiteY26" fmla="*/ 3201315 h 6858001"/>
              <a:gd name="connsiteX27" fmla="*/ 7507806 w 7759940"/>
              <a:gd name="connsiteY27" fmla="*/ 3343961 h 6858001"/>
              <a:gd name="connsiteX28" fmla="*/ 7507806 w 7759940"/>
              <a:gd name="connsiteY28" fmla="*/ 3485236 h 6858001"/>
              <a:gd name="connsiteX29" fmla="*/ 7509823 w 7759940"/>
              <a:gd name="connsiteY29" fmla="*/ 3625139 h 6858001"/>
              <a:gd name="connsiteX30" fmla="*/ 7512848 w 7759940"/>
              <a:gd name="connsiteY30" fmla="*/ 3762299 h 6858001"/>
              <a:gd name="connsiteX31" fmla="*/ 7515706 w 7759940"/>
              <a:gd name="connsiteY31" fmla="*/ 3898087 h 6858001"/>
              <a:gd name="connsiteX32" fmla="*/ 7518900 w 7759940"/>
              <a:gd name="connsiteY32" fmla="*/ 4031133 h 6858001"/>
              <a:gd name="connsiteX33" fmla="*/ 7523774 w 7759940"/>
              <a:gd name="connsiteY33" fmla="*/ 4163492 h 6858001"/>
              <a:gd name="connsiteX34" fmla="*/ 7528985 w 7759940"/>
              <a:gd name="connsiteY34" fmla="*/ 4293793 h 6858001"/>
              <a:gd name="connsiteX35" fmla="*/ 7533691 w 7759940"/>
              <a:gd name="connsiteY35" fmla="*/ 4421352 h 6858001"/>
              <a:gd name="connsiteX36" fmla="*/ 7546971 w 7759940"/>
              <a:gd name="connsiteY36" fmla="*/ 4670298 h 6858001"/>
              <a:gd name="connsiteX37" fmla="*/ 7561090 w 7759940"/>
              <a:gd name="connsiteY37" fmla="*/ 4908956 h 6858001"/>
              <a:gd name="connsiteX38" fmla="*/ 7575882 w 7759940"/>
              <a:gd name="connsiteY38" fmla="*/ 5138013 h 6858001"/>
              <a:gd name="connsiteX39" fmla="*/ 7592187 w 7759940"/>
              <a:gd name="connsiteY39" fmla="*/ 5354726 h 6858001"/>
              <a:gd name="connsiteX40" fmla="*/ 7609164 w 7759940"/>
              <a:gd name="connsiteY40" fmla="*/ 5561838 h 6858001"/>
              <a:gd name="connsiteX41" fmla="*/ 7627485 w 7759940"/>
              <a:gd name="connsiteY41" fmla="*/ 5753862 h 6858001"/>
              <a:gd name="connsiteX42" fmla="*/ 7645471 w 7759940"/>
              <a:gd name="connsiteY42" fmla="*/ 5934227 h 6858001"/>
              <a:gd name="connsiteX43" fmla="*/ 7663456 w 7759940"/>
              <a:gd name="connsiteY43" fmla="*/ 6100191 h 6858001"/>
              <a:gd name="connsiteX44" fmla="*/ 7680433 w 7759940"/>
              <a:gd name="connsiteY44" fmla="*/ 6252438 h 6858001"/>
              <a:gd name="connsiteX45" fmla="*/ 7696570 w 7759940"/>
              <a:gd name="connsiteY45" fmla="*/ 6387541 h 6858001"/>
              <a:gd name="connsiteX46" fmla="*/ 7711866 w 7759940"/>
              <a:gd name="connsiteY46" fmla="*/ 6509613 h 6858001"/>
              <a:gd name="connsiteX47" fmla="*/ 7724641 w 7759940"/>
              <a:gd name="connsiteY47" fmla="*/ 6612483 h 6858001"/>
              <a:gd name="connsiteX48" fmla="*/ 7736743 w 7759940"/>
              <a:gd name="connsiteY48" fmla="*/ 6698894 h 6858001"/>
              <a:gd name="connsiteX49" fmla="*/ 7754057 w 7759940"/>
              <a:gd name="connsiteY49" fmla="*/ 6817538 h 6858001"/>
              <a:gd name="connsiteX50" fmla="*/ 7759940 w 7759940"/>
              <a:gd name="connsiteY50" fmla="*/ 6858000 h 6858001"/>
              <a:gd name="connsiteX51" fmla="*/ 6854586 w 7759940"/>
              <a:gd name="connsiteY51" fmla="*/ 6858000 h 6858001"/>
              <a:gd name="connsiteX52" fmla="*/ 6854586 w 7759940"/>
              <a:gd name="connsiteY52" fmla="*/ 6858001 h 6858001"/>
              <a:gd name="connsiteX53" fmla="*/ 764022 w 7759940"/>
              <a:gd name="connsiteY53" fmla="*/ 6858001 h 6858001"/>
              <a:gd name="connsiteX54" fmla="*/ 764022 w 7759940"/>
              <a:gd name="connsiteY54" fmla="*/ 6858000 h 6858001"/>
              <a:gd name="connsiteX55" fmla="*/ 0 w 7759940"/>
              <a:gd name="connsiteY55"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7759940" h="6858001">
                <a:moveTo>
                  <a:pt x="0" y="0"/>
                </a:moveTo>
                <a:lnTo>
                  <a:pt x="1296537" y="0"/>
                </a:lnTo>
                <a:lnTo>
                  <a:pt x="1296537" y="1"/>
                </a:lnTo>
                <a:lnTo>
                  <a:pt x="6415225" y="1"/>
                </a:lnTo>
                <a:lnTo>
                  <a:pt x="6415225" y="0"/>
                </a:lnTo>
                <a:lnTo>
                  <a:pt x="7758763" y="0"/>
                </a:lnTo>
                <a:lnTo>
                  <a:pt x="7733718" y="155677"/>
                </a:lnTo>
                <a:lnTo>
                  <a:pt x="7709849" y="310668"/>
                </a:lnTo>
                <a:lnTo>
                  <a:pt x="7686485" y="466344"/>
                </a:lnTo>
                <a:lnTo>
                  <a:pt x="7666482" y="622707"/>
                </a:lnTo>
                <a:lnTo>
                  <a:pt x="7646311" y="778383"/>
                </a:lnTo>
                <a:lnTo>
                  <a:pt x="7627485" y="934746"/>
                </a:lnTo>
                <a:lnTo>
                  <a:pt x="7611349" y="1089051"/>
                </a:lnTo>
                <a:lnTo>
                  <a:pt x="7596053" y="1245413"/>
                </a:lnTo>
                <a:lnTo>
                  <a:pt x="7582101" y="1401090"/>
                </a:lnTo>
                <a:lnTo>
                  <a:pt x="7569999" y="1554023"/>
                </a:lnTo>
                <a:lnTo>
                  <a:pt x="7557896" y="1709014"/>
                </a:lnTo>
                <a:lnTo>
                  <a:pt x="7547811" y="1861947"/>
                </a:lnTo>
                <a:lnTo>
                  <a:pt x="7539911" y="2014881"/>
                </a:lnTo>
                <a:lnTo>
                  <a:pt x="7531674" y="2167128"/>
                </a:lnTo>
                <a:lnTo>
                  <a:pt x="7524783" y="2318004"/>
                </a:lnTo>
                <a:lnTo>
                  <a:pt x="7519908" y="2467509"/>
                </a:lnTo>
                <a:lnTo>
                  <a:pt x="7515706" y="2617013"/>
                </a:lnTo>
                <a:lnTo>
                  <a:pt x="7511672" y="2765146"/>
                </a:lnTo>
                <a:lnTo>
                  <a:pt x="7509823" y="2911221"/>
                </a:lnTo>
                <a:lnTo>
                  <a:pt x="7507806" y="3057297"/>
                </a:lnTo>
                <a:lnTo>
                  <a:pt x="7506797" y="3201315"/>
                </a:lnTo>
                <a:lnTo>
                  <a:pt x="7507806" y="3343961"/>
                </a:lnTo>
                <a:lnTo>
                  <a:pt x="7507806" y="3485236"/>
                </a:lnTo>
                <a:lnTo>
                  <a:pt x="7509823" y="3625139"/>
                </a:lnTo>
                <a:lnTo>
                  <a:pt x="7512848" y="3762299"/>
                </a:lnTo>
                <a:lnTo>
                  <a:pt x="7515706" y="3898087"/>
                </a:lnTo>
                <a:lnTo>
                  <a:pt x="7518900" y="4031133"/>
                </a:lnTo>
                <a:lnTo>
                  <a:pt x="7523774" y="4163492"/>
                </a:lnTo>
                <a:lnTo>
                  <a:pt x="7528985" y="4293793"/>
                </a:lnTo>
                <a:lnTo>
                  <a:pt x="7533691" y="4421352"/>
                </a:lnTo>
                <a:lnTo>
                  <a:pt x="7546971" y="4670298"/>
                </a:lnTo>
                <a:lnTo>
                  <a:pt x="7561090" y="4908956"/>
                </a:lnTo>
                <a:lnTo>
                  <a:pt x="7575882" y="5138013"/>
                </a:lnTo>
                <a:lnTo>
                  <a:pt x="7592187" y="5354726"/>
                </a:lnTo>
                <a:lnTo>
                  <a:pt x="7609164" y="5561838"/>
                </a:lnTo>
                <a:lnTo>
                  <a:pt x="7627485" y="5753862"/>
                </a:lnTo>
                <a:lnTo>
                  <a:pt x="7645471" y="5934227"/>
                </a:lnTo>
                <a:lnTo>
                  <a:pt x="7663456" y="6100191"/>
                </a:lnTo>
                <a:lnTo>
                  <a:pt x="7680433" y="6252438"/>
                </a:lnTo>
                <a:lnTo>
                  <a:pt x="7696570" y="6387541"/>
                </a:lnTo>
                <a:lnTo>
                  <a:pt x="7711866" y="6509613"/>
                </a:lnTo>
                <a:lnTo>
                  <a:pt x="7724641" y="6612483"/>
                </a:lnTo>
                <a:lnTo>
                  <a:pt x="7736743" y="6698894"/>
                </a:lnTo>
                <a:lnTo>
                  <a:pt x="7754057" y="6817538"/>
                </a:lnTo>
                <a:lnTo>
                  <a:pt x="7759940" y="6858000"/>
                </a:lnTo>
                <a:lnTo>
                  <a:pt x="6854586" y="6858000"/>
                </a:lnTo>
                <a:lnTo>
                  <a:pt x="6854586" y="6858001"/>
                </a:lnTo>
                <a:lnTo>
                  <a:pt x="764022" y="6858001"/>
                </a:lnTo>
                <a:lnTo>
                  <a:pt x="764022" y="6858000"/>
                </a:lnTo>
                <a:lnTo>
                  <a:pt x="0" y="6858000"/>
                </a:lnTo>
                <a:close/>
              </a:path>
            </a:pathLst>
          </a:custGeom>
        </p:spPr>
      </p:pic>
      <p:sp>
        <p:nvSpPr>
          <p:cNvPr id="3" name="Subtitle 2">
            <a:extLst>
              <a:ext uri="{FF2B5EF4-FFF2-40B4-BE49-F238E27FC236}">
                <a16:creationId xmlns:a16="http://schemas.microsoft.com/office/drawing/2014/main" id="{3C9EAC59-E74E-4A46-A5E5-D0D18BAD7F96}"/>
              </a:ext>
            </a:extLst>
          </p:cNvPr>
          <p:cNvSpPr>
            <a:spLocks noGrp="1"/>
          </p:cNvSpPr>
          <p:nvPr>
            <p:ph type="body" sz="half" idx="2"/>
          </p:nvPr>
        </p:nvSpPr>
        <p:spPr>
          <a:xfrm>
            <a:off x="5979854" y="1754474"/>
            <a:ext cx="2678372" cy="1475274"/>
          </a:xfrm>
        </p:spPr>
        <p:txBody>
          <a:bodyPr vert="horz" lIns="68580" tIns="34290" rIns="68580" bIns="34290" rtlCol="0" anchor="t">
            <a:noAutofit/>
          </a:bodyPr>
          <a:lstStyle/>
          <a:p>
            <a:pPr algn="ctr"/>
            <a:r>
              <a:rPr lang="en-US" sz="2100" cap="all" dirty="0">
                <a:solidFill>
                  <a:schemeClr val="tx2">
                    <a:lumMod val="40000"/>
                    <a:lumOff val="60000"/>
                  </a:schemeClr>
                </a:solidFill>
              </a:rPr>
              <a:t>Navigating the Label Regulatory Requirements for Soil Fumigation</a:t>
            </a:r>
          </a:p>
        </p:txBody>
      </p:sp>
    </p:spTree>
    <p:extLst>
      <p:ext uri="{BB962C8B-B14F-4D97-AF65-F5344CB8AC3E}">
        <p14:creationId xmlns:p14="http://schemas.microsoft.com/office/powerpoint/2010/main" val="607286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4090DE-2178-47F1-8C28-414C4A2AA280}"/>
              </a:ext>
            </a:extLst>
          </p:cNvPr>
          <p:cNvSpPr>
            <a:spLocks noGrp="1"/>
          </p:cNvSpPr>
          <p:nvPr>
            <p:ph type="title"/>
          </p:nvPr>
        </p:nvSpPr>
        <p:spPr>
          <a:xfrm>
            <a:off x="485776" y="1948473"/>
            <a:ext cx="2504461" cy="2481630"/>
          </a:xfrm>
        </p:spPr>
        <p:txBody>
          <a:bodyPr vert="horz" lIns="68580" tIns="34290" rIns="68580" bIns="34290" rtlCol="0" anchor="b">
            <a:normAutofit/>
          </a:bodyPr>
          <a:lstStyle/>
          <a:p>
            <a:r>
              <a:rPr lang="en-US" sz="4500"/>
              <a:t>Always wear your PPE</a:t>
            </a:r>
          </a:p>
        </p:txBody>
      </p:sp>
      <p:pic>
        <p:nvPicPr>
          <p:cNvPr id="8" name="Content Placeholder 7">
            <a:extLst>
              <a:ext uri="{FF2B5EF4-FFF2-40B4-BE49-F238E27FC236}">
                <a16:creationId xmlns:a16="http://schemas.microsoft.com/office/drawing/2014/main" id="{CA35F4C7-AECA-4AB0-BDE6-182D90F96B70}"/>
              </a:ext>
            </a:extLst>
          </p:cNvPr>
          <p:cNvPicPr>
            <a:picLocks noGrp="1" noChangeAspect="1"/>
          </p:cNvPicPr>
          <p:nvPr>
            <p:ph idx="1"/>
          </p:nvPr>
        </p:nvPicPr>
        <p:blipFill rotWithShape="1">
          <a:blip r:embed="rId2"/>
          <a:srcRect l="1116" r="-4778"/>
          <a:stretch/>
        </p:blipFill>
        <p:spPr>
          <a:xfrm>
            <a:off x="3476012" y="857257"/>
            <a:ext cx="5667989" cy="5143493"/>
          </a:xfrm>
          <a:prstGeom prst="rect">
            <a:avLst/>
          </a:prstGeom>
        </p:spPr>
      </p:pic>
    </p:spTree>
    <p:extLst>
      <p:ext uri="{BB962C8B-B14F-4D97-AF65-F5344CB8AC3E}">
        <p14:creationId xmlns:p14="http://schemas.microsoft.com/office/powerpoint/2010/main" val="887319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B2B82-3A02-41F8-AD89-2B279420BC95}"/>
              </a:ext>
            </a:extLst>
          </p:cNvPr>
          <p:cNvSpPr>
            <a:spLocks noGrp="1"/>
          </p:cNvSpPr>
          <p:nvPr>
            <p:ph type="title"/>
          </p:nvPr>
        </p:nvSpPr>
        <p:spPr>
          <a:xfrm>
            <a:off x="484584" y="195943"/>
            <a:ext cx="7053542" cy="2556281"/>
          </a:xfrm>
        </p:spPr>
        <p:txBody>
          <a:bodyPr/>
          <a:lstStyle/>
          <a:p>
            <a:pPr algn="ctr"/>
            <a:r>
              <a:rPr lang="en-US" dirty="0"/>
              <a:t>Step 3:  </a:t>
            </a:r>
            <a:br>
              <a:rPr lang="en-US" dirty="0"/>
            </a:br>
            <a:r>
              <a:rPr lang="en-US" dirty="0"/>
              <a:t>Develop Your</a:t>
            </a:r>
            <a:br>
              <a:rPr lang="en-US" dirty="0"/>
            </a:br>
            <a:r>
              <a:rPr lang="en-US" dirty="0"/>
              <a:t>Fumigation Management Plan</a:t>
            </a:r>
          </a:p>
        </p:txBody>
      </p:sp>
      <p:sp>
        <p:nvSpPr>
          <p:cNvPr id="3" name="Content Placeholder 2">
            <a:extLst>
              <a:ext uri="{FF2B5EF4-FFF2-40B4-BE49-F238E27FC236}">
                <a16:creationId xmlns:a16="http://schemas.microsoft.com/office/drawing/2014/main" id="{DB38BCDA-1A98-4AE8-A803-89FF733A7344}"/>
              </a:ext>
            </a:extLst>
          </p:cNvPr>
          <p:cNvSpPr>
            <a:spLocks noGrp="1"/>
          </p:cNvSpPr>
          <p:nvPr>
            <p:ph idx="1"/>
          </p:nvPr>
        </p:nvSpPr>
        <p:spPr>
          <a:xfrm>
            <a:off x="827484" y="2892490"/>
            <a:ext cx="6709906" cy="3545632"/>
          </a:xfrm>
        </p:spPr>
        <p:txBody>
          <a:bodyPr>
            <a:normAutofit lnSpcReduction="10000"/>
          </a:bodyPr>
          <a:lstStyle/>
          <a:p>
            <a:r>
              <a:rPr lang="en-US" dirty="0"/>
              <a:t>Why ?</a:t>
            </a:r>
          </a:p>
          <a:p>
            <a:pPr lvl="1"/>
            <a:r>
              <a:rPr lang="en-US" dirty="0"/>
              <a:t>Fumigation Management Plans prevent accidents.</a:t>
            </a:r>
          </a:p>
          <a:p>
            <a:pPr lvl="1"/>
            <a:r>
              <a:rPr lang="en-US" dirty="0"/>
              <a:t>Fumigation Management Plans ensure, demonstrate and verify intent to make application in accordance with the label.</a:t>
            </a:r>
          </a:p>
          <a:p>
            <a:pPr lvl="1"/>
            <a:r>
              <a:rPr lang="en-US" dirty="0"/>
              <a:t>Fumigation Management Plans define procedures to follow in the event of an accident or the occurrence of unforeseen events or circumstances.</a:t>
            </a:r>
          </a:p>
          <a:p>
            <a:r>
              <a:rPr lang="en-US" dirty="0"/>
              <a:t>To date, most Fumigation Management Plans observed by BPC have been </a:t>
            </a:r>
            <a:r>
              <a:rPr lang="en-US" i="1" dirty="0"/>
              <a:t>site specific</a:t>
            </a:r>
            <a:r>
              <a:rPr lang="en-US" dirty="0"/>
              <a:t> and also </a:t>
            </a:r>
            <a:r>
              <a:rPr lang="en-US" i="1" dirty="0"/>
              <a:t>application specific.</a:t>
            </a:r>
          </a:p>
          <a:p>
            <a:pPr lvl="1"/>
            <a:endParaRPr lang="en-US" dirty="0"/>
          </a:p>
        </p:txBody>
      </p:sp>
    </p:spTree>
    <p:extLst>
      <p:ext uri="{BB962C8B-B14F-4D97-AF65-F5344CB8AC3E}">
        <p14:creationId xmlns:p14="http://schemas.microsoft.com/office/powerpoint/2010/main" val="1469366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86A0C-4273-4A43-8212-87708083BC4C}"/>
              </a:ext>
            </a:extLst>
          </p:cNvPr>
          <p:cNvSpPr>
            <a:spLocks noGrp="1"/>
          </p:cNvSpPr>
          <p:nvPr>
            <p:ph type="title"/>
          </p:nvPr>
        </p:nvSpPr>
        <p:spPr>
          <a:xfrm>
            <a:off x="306806" y="279918"/>
            <a:ext cx="8518358" cy="2337305"/>
          </a:xfrm>
        </p:spPr>
        <p:txBody>
          <a:bodyPr/>
          <a:lstStyle/>
          <a:p>
            <a:pPr algn="ctr"/>
            <a:r>
              <a:rPr lang="en-US" sz="3600" dirty="0"/>
              <a:t>SUGGESTION: </a:t>
            </a:r>
            <a:br>
              <a:rPr lang="en-US" sz="3600" dirty="0"/>
            </a:br>
            <a:r>
              <a:rPr lang="en-US" sz="3600" dirty="0"/>
              <a:t>Consider developing an overall general farm fumigation management plan</a:t>
            </a:r>
          </a:p>
        </p:txBody>
      </p:sp>
      <p:sp>
        <p:nvSpPr>
          <p:cNvPr id="3" name="Content Placeholder 2">
            <a:extLst>
              <a:ext uri="{FF2B5EF4-FFF2-40B4-BE49-F238E27FC236}">
                <a16:creationId xmlns:a16="http://schemas.microsoft.com/office/drawing/2014/main" id="{D2E656CC-8322-4BC6-965B-1E74538EACD1}"/>
              </a:ext>
            </a:extLst>
          </p:cNvPr>
          <p:cNvSpPr>
            <a:spLocks noGrp="1"/>
          </p:cNvSpPr>
          <p:nvPr>
            <p:ph idx="1"/>
          </p:nvPr>
        </p:nvSpPr>
        <p:spPr>
          <a:xfrm>
            <a:off x="306806" y="2873830"/>
            <a:ext cx="8518358" cy="3415004"/>
          </a:xfrm>
        </p:spPr>
        <p:txBody>
          <a:bodyPr>
            <a:normAutofit lnSpcReduction="10000"/>
          </a:bodyPr>
          <a:lstStyle/>
          <a:p>
            <a:r>
              <a:rPr lang="en-US" dirty="0"/>
              <a:t>A General Fumigation Management Plan can capture information common to the entire farm operation in one package.</a:t>
            </a:r>
          </a:p>
          <a:p>
            <a:pPr lvl="1"/>
            <a:r>
              <a:rPr lang="en-US" dirty="0"/>
              <a:t>Will reduce duplication of efforts and ultimately save time.</a:t>
            </a:r>
          </a:p>
          <a:p>
            <a:pPr lvl="1"/>
            <a:r>
              <a:rPr lang="en-US" dirty="0"/>
              <a:t>Can be updated down the road for subsequent applications.</a:t>
            </a:r>
          </a:p>
          <a:p>
            <a:pPr lvl="1"/>
            <a:r>
              <a:rPr lang="en-US" dirty="0"/>
              <a:t>Individual application blocks can be addressed with application-specific details as addenda to the general plan.</a:t>
            </a:r>
          </a:p>
          <a:p>
            <a:r>
              <a:rPr lang="en-US" dirty="0"/>
              <a:t>Make the general plan a  computer-based permanent document with hard copies bound in a loose leaf binder for use in the field and for inspection.</a:t>
            </a:r>
          </a:p>
          <a:p>
            <a:pPr marL="0" indent="0">
              <a:buNone/>
            </a:pPr>
            <a:endParaRPr lang="en-US" dirty="0"/>
          </a:p>
        </p:txBody>
      </p:sp>
    </p:spTree>
    <p:extLst>
      <p:ext uri="{BB962C8B-B14F-4D97-AF65-F5344CB8AC3E}">
        <p14:creationId xmlns:p14="http://schemas.microsoft.com/office/powerpoint/2010/main" val="1571959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C0774-694D-42B5-93A9-30CA596302AF}"/>
              </a:ext>
            </a:extLst>
          </p:cNvPr>
          <p:cNvSpPr>
            <a:spLocks noGrp="1"/>
          </p:cNvSpPr>
          <p:nvPr>
            <p:ph type="title"/>
          </p:nvPr>
        </p:nvSpPr>
        <p:spPr/>
        <p:txBody>
          <a:bodyPr/>
          <a:lstStyle/>
          <a:p>
            <a:pPr algn="ctr"/>
            <a:r>
              <a:rPr lang="en-US" dirty="0"/>
              <a:t>Comments based on </a:t>
            </a:r>
            <a:br>
              <a:rPr lang="en-US" dirty="0"/>
            </a:br>
            <a:r>
              <a:rPr lang="en-US" dirty="0"/>
              <a:t>what I have seen so far</a:t>
            </a:r>
          </a:p>
        </p:txBody>
      </p:sp>
      <p:sp>
        <p:nvSpPr>
          <p:cNvPr id="3" name="Content Placeholder 2">
            <a:extLst>
              <a:ext uri="{FF2B5EF4-FFF2-40B4-BE49-F238E27FC236}">
                <a16:creationId xmlns:a16="http://schemas.microsoft.com/office/drawing/2014/main" id="{B20481DD-CEED-44D1-937B-6C1B8749FE9F}"/>
              </a:ext>
            </a:extLst>
          </p:cNvPr>
          <p:cNvSpPr>
            <a:spLocks noGrp="1"/>
          </p:cNvSpPr>
          <p:nvPr>
            <p:ph sz="half" idx="1"/>
          </p:nvPr>
        </p:nvSpPr>
        <p:spPr/>
        <p:txBody>
          <a:bodyPr/>
          <a:lstStyle/>
          <a:p>
            <a:r>
              <a:rPr lang="en-US" dirty="0"/>
              <a:t>The following slides will be based on a Chloropicrin-specific Fumigation Management Plan template taken from the EPA website.</a:t>
            </a:r>
          </a:p>
          <a:p>
            <a:pPr lvl="1"/>
            <a:r>
              <a:rPr lang="en-US" dirty="0"/>
              <a:t>However, other active ingredient specific templates are similar in nature and this part of the discussion applies to all products.</a:t>
            </a:r>
          </a:p>
        </p:txBody>
      </p:sp>
      <p:pic>
        <p:nvPicPr>
          <p:cNvPr id="6" name="Content Placeholder 5">
            <a:extLst>
              <a:ext uri="{FF2B5EF4-FFF2-40B4-BE49-F238E27FC236}">
                <a16:creationId xmlns:a16="http://schemas.microsoft.com/office/drawing/2014/main" id="{F775039E-F7C5-440E-80D0-106633207142}"/>
              </a:ext>
            </a:extLst>
          </p:cNvPr>
          <p:cNvPicPr>
            <a:picLocks noGrp="1" noChangeAspect="1"/>
          </p:cNvPicPr>
          <p:nvPr>
            <p:ph sz="half" idx="2"/>
          </p:nvPr>
        </p:nvPicPr>
        <p:blipFill>
          <a:blip r:embed="rId3"/>
          <a:stretch>
            <a:fillRect/>
          </a:stretch>
        </p:blipFill>
        <p:spPr>
          <a:xfrm>
            <a:off x="4672229" y="2399110"/>
            <a:ext cx="2434395" cy="3150394"/>
          </a:xfrm>
        </p:spPr>
      </p:pic>
    </p:spTree>
    <p:extLst>
      <p:ext uri="{BB962C8B-B14F-4D97-AF65-F5344CB8AC3E}">
        <p14:creationId xmlns:p14="http://schemas.microsoft.com/office/powerpoint/2010/main" val="1895046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36251D-4FF3-49D6-A9F9-BD62F442AE4B}"/>
              </a:ext>
            </a:extLst>
          </p:cNvPr>
          <p:cNvSpPr>
            <a:spLocks noGrp="1"/>
          </p:cNvSpPr>
          <p:nvPr>
            <p:ph type="title"/>
          </p:nvPr>
        </p:nvSpPr>
        <p:spPr>
          <a:xfrm>
            <a:off x="866215" y="1060192"/>
            <a:ext cx="2550798" cy="882908"/>
          </a:xfrm>
        </p:spPr>
        <p:txBody>
          <a:bodyPr/>
          <a:lstStyle/>
          <a:p>
            <a:r>
              <a:rPr lang="en-US" dirty="0"/>
              <a:t>Section 1- Certified Applicator Information</a:t>
            </a:r>
          </a:p>
        </p:txBody>
      </p:sp>
      <p:pic>
        <p:nvPicPr>
          <p:cNvPr id="9" name="Content Placeholder 8">
            <a:extLst>
              <a:ext uri="{FF2B5EF4-FFF2-40B4-BE49-F238E27FC236}">
                <a16:creationId xmlns:a16="http://schemas.microsoft.com/office/drawing/2014/main" id="{B87691F5-0A52-4EB1-9F57-58B316080CE5}"/>
              </a:ext>
            </a:extLst>
          </p:cNvPr>
          <p:cNvPicPr>
            <a:picLocks noGrp="1" noChangeAspect="1"/>
          </p:cNvPicPr>
          <p:nvPr>
            <p:ph idx="1"/>
          </p:nvPr>
        </p:nvPicPr>
        <p:blipFill>
          <a:blip r:embed="rId2"/>
          <a:stretch>
            <a:fillRect/>
          </a:stretch>
        </p:blipFill>
        <p:spPr>
          <a:xfrm>
            <a:off x="3792852" y="1060192"/>
            <a:ext cx="5185488" cy="4884575"/>
          </a:xfrm>
        </p:spPr>
      </p:pic>
      <p:sp>
        <p:nvSpPr>
          <p:cNvPr id="7" name="Text Placeholder 6">
            <a:extLst>
              <a:ext uri="{FF2B5EF4-FFF2-40B4-BE49-F238E27FC236}">
                <a16:creationId xmlns:a16="http://schemas.microsoft.com/office/drawing/2014/main" id="{8D7FFFC9-7FAA-4AA1-9D31-EF099586623B}"/>
              </a:ext>
            </a:extLst>
          </p:cNvPr>
          <p:cNvSpPr>
            <a:spLocks noGrp="1"/>
          </p:cNvSpPr>
          <p:nvPr>
            <p:ph type="body" sz="half" idx="2"/>
          </p:nvPr>
        </p:nvSpPr>
        <p:spPr>
          <a:xfrm>
            <a:off x="866215" y="1943101"/>
            <a:ext cx="2550797" cy="3432809"/>
          </a:xfrm>
        </p:spPr>
        <p:txBody>
          <a:bodyPr>
            <a:normAutofit fontScale="85000" lnSpcReduction="10000"/>
          </a:bodyPr>
          <a:lstStyle/>
          <a:p>
            <a:r>
              <a:rPr lang="en-US" dirty="0"/>
              <a:t>Include your “proof of training” certificate number along with your Pesticide Applicator license number in the box that calls for “license and/or certificate number”</a:t>
            </a:r>
          </a:p>
          <a:p>
            <a:endParaRPr lang="en-US" dirty="0"/>
          </a:p>
          <a:p>
            <a:r>
              <a:rPr lang="en-US" dirty="0"/>
              <a:t>Be more specific regarding “date and location of completing EPA approved certified applicator training.</a:t>
            </a:r>
          </a:p>
          <a:p>
            <a:endParaRPr lang="en-US" dirty="0"/>
          </a:p>
          <a:p>
            <a:r>
              <a:rPr lang="en-US" dirty="0"/>
              <a:t>Providing sufficient information here negates the need to include a copy of your training certificate in the Fumigation Management Plan.</a:t>
            </a:r>
          </a:p>
        </p:txBody>
      </p:sp>
      <p:pic>
        <p:nvPicPr>
          <p:cNvPr id="12" name="Graphic 11" descr="Line arrow Clockwise curve">
            <a:extLst>
              <a:ext uri="{FF2B5EF4-FFF2-40B4-BE49-F238E27FC236}">
                <a16:creationId xmlns:a16="http://schemas.microsoft.com/office/drawing/2014/main" id="{C3FCE7CC-69AB-4FD1-BDB2-997CD4B9EE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522183">
            <a:off x="5853786" y="1311451"/>
            <a:ext cx="892183" cy="1911452"/>
          </a:xfrm>
          <a:prstGeom prst="rect">
            <a:avLst/>
          </a:prstGeom>
        </p:spPr>
      </p:pic>
      <p:pic>
        <p:nvPicPr>
          <p:cNvPr id="13" name="Graphic 12" descr="Line arrow Clockwise curve">
            <a:extLst>
              <a:ext uri="{FF2B5EF4-FFF2-40B4-BE49-F238E27FC236}">
                <a16:creationId xmlns:a16="http://schemas.microsoft.com/office/drawing/2014/main" id="{1D1F610B-594D-4611-A26D-A97F8166A7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61453" y="1943100"/>
            <a:ext cx="685800" cy="1987421"/>
          </a:xfrm>
          <a:prstGeom prst="rect">
            <a:avLst/>
          </a:prstGeom>
        </p:spPr>
      </p:pic>
      <p:sp>
        <p:nvSpPr>
          <p:cNvPr id="16" name="TextBox 15">
            <a:extLst>
              <a:ext uri="{FF2B5EF4-FFF2-40B4-BE49-F238E27FC236}">
                <a16:creationId xmlns:a16="http://schemas.microsoft.com/office/drawing/2014/main" id="{FACBF155-2C58-4BE4-9015-517FC23DA985}"/>
              </a:ext>
            </a:extLst>
          </p:cNvPr>
          <p:cNvSpPr txBox="1"/>
          <p:nvPr/>
        </p:nvSpPr>
        <p:spPr>
          <a:xfrm>
            <a:off x="4217069" y="3671888"/>
            <a:ext cx="4241132" cy="300082"/>
          </a:xfrm>
          <a:prstGeom prst="rect">
            <a:avLst/>
          </a:prstGeom>
          <a:solidFill>
            <a:srgbClr val="FFFF00"/>
          </a:solidFill>
        </p:spPr>
        <p:txBody>
          <a:bodyPr wrap="square" rtlCol="0">
            <a:spAutoFit/>
          </a:bodyPr>
          <a:lstStyle/>
          <a:p>
            <a:r>
              <a:rPr lang="en-US" sz="1350" b="1" dirty="0">
                <a:solidFill>
                  <a:schemeClr val="bg1"/>
                </a:solidFill>
              </a:rPr>
              <a:t>Example: On-line, at office, September 19, 2019</a:t>
            </a:r>
          </a:p>
        </p:txBody>
      </p:sp>
      <p:sp>
        <p:nvSpPr>
          <p:cNvPr id="17" name="TextBox 16">
            <a:extLst>
              <a:ext uri="{FF2B5EF4-FFF2-40B4-BE49-F238E27FC236}">
                <a16:creationId xmlns:a16="http://schemas.microsoft.com/office/drawing/2014/main" id="{CB192D9A-95CB-40E2-AC12-00A3CE8F1CDA}"/>
              </a:ext>
            </a:extLst>
          </p:cNvPr>
          <p:cNvSpPr txBox="1"/>
          <p:nvPr/>
        </p:nvSpPr>
        <p:spPr>
          <a:xfrm>
            <a:off x="5922216" y="2936811"/>
            <a:ext cx="2199100" cy="715581"/>
          </a:xfrm>
          <a:prstGeom prst="rect">
            <a:avLst/>
          </a:prstGeom>
          <a:solidFill>
            <a:srgbClr val="FFFF00"/>
          </a:solidFill>
        </p:spPr>
        <p:txBody>
          <a:bodyPr wrap="square" rtlCol="0">
            <a:spAutoFit/>
          </a:bodyPr>
          <a:lstStyle/>
          <a:p>
            <a:r>
              <a:rPr lang="en-US" sz="1350" b="1" dirty="0">
                <a:solidFill>
                  <a:schemeClr val="bg1"/>
                </a:solidFill>
              </a:rPr>
              <a:t>Example:</a:t>
            </a:r>
          </a:p>
          <a:p>
            <a:r>
              <a:rPr lang="en-US" sz="1350" b="1" dirty="0">
                <a:solidFill>
                  <a:schemeClr val="bg1"/>
                </a:solidFill>
              </a:rPr>
              <a:t>PPA-XXXX</a:t>
            </a:r>
          </a:p>
          <a:p>
            <a:r>
              <a:rPr lang="en-US" sz="1350" b="1" dirty="0">
                <a:solidFill>
                  <a:schemeClr val="bg1"/>
                </a:solidFill>
              </a:rPr>
              <a:t>SFAT#XXXXXXX</a:t>
            </a:r>
          </a:p>
        </p:txBody>
      </p:sp>
    </p:spTree>
    <p:extLst>
      <p:ext uri="{BB962C8B-B14F-4D97-AF65-F5344CB8AC3E}">
        <p14:creationId xmlns:p14="http://schemas.microsoft.com/office/powerpoint/2010/main" val="41856265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8B2C9-A43E-4CDA-BA65-9C5376AAF02D}"/>
              </a:ext>
            </a:extLst>
          </p:cNvPr>
          <p:cNvSpPr>
            <a:spLocks noGrp="1"/>
          </p:cNvSpPr>
          <p:nvPr>
            <p:ph type="title"/>
          </p:nvPr>
        </p:nvSpPr>
        <p:spPr>
          <a:xfrm>
            <a:off x="4572000" y="261257"/>
            <a:ext cx="4322406" cy="933061"/>
          </a:xfrm>
        </p:spPr>
        <p:txBody>
          <a:bodyPr vert="horz" lIns="68580" tIns="34290" rIns="68580" bIns="34290" rtlCol="0" anchor="t">
            <a:normAutofit/>
          </a:bodyPr>
          <a:lstStyle/>
          <a:p>
            <a:r>
              <a:rPr lang="en-US" b="0" i="0" kern="1200" dirty="0">
                <a:solidFill>
                  <a:schemeClr val="tx2"/>
                </a:solidFill>
                <a:latin typeface="+mj-lt"/>
                <a:ea typeface="+mj-ea"/>
                <a:cs typeface="+mj-cs"/>
              </a:rPr>
              <a:t>Section 2-General Site Information</a:t>
            </a:r>
          </a:p>
        </p:txBody>
      </p:sp>
      <p:pic>
        <p:nvPicPr>
          <p:cNvPr id="6" name="Content Placeholder 5">
            <a:extLst>
              <a:ext uri="{FF2B5EF4-FFF2-40B4-BE49-F238E27FC236}">
                <a16:creationId xmlns:a16="http://schemas.microsoft.com/office/drawing/2014/main" id="{65526757-D378-4406-BD34-4307DFA3648D}"/>
              </a:ext>
            </a:extLst>
          </p:cNvPr>
          <p:cNvPicPr>
            <a:picLocks noGrp="1" noChangeAspect="1"/>
          </p:cNvPicPr>
          <p:nvPr>
            <p:ph idx="1"/>
          </p:nvPr>
        </p:nvPicPr>
        <p:blipFill>
          <a:blip r:embed="rId3"/>
          <a:stretch>
            <a:fillRect/>
          </a:stretch>
        </p:blipFill>
        <p:spPr>
          <a:xfrm>
            <a:off x="181947" y="1081186"/>
            <a:ext cx="4273371" cy="4702628"/>
          </a:xfrm>
          <a:prstGeom prst="rect">
            <a:avLst/>
          </a:prstGeom>
          <a:effectLst>
            <a:outerShdw blurRad="50800" dist="38100" dir="5400000" algn="t" rotWithShape="0">
              <a:prstClr val="black">
                <a:alpha val="43000"/>
              </a:prstClr>
            </a:outerShdw>
          </a:effectLst>
        </p:spPr>
      </p:pic>
      <p:sp>
        <p:nvSpPr>
          <p:cNvPr id="4" name="Text Placeholder 3">
            <a:extLst>
              <a:ext uri="{FF2B5EF4-FFF2-40B4-BE49-F238E27FC236}">
                <a16:creationId xmlns:a16="http://schemas.microsoft.com/office/drawing/2014/main" id="{253D07BC-67F1-4723-A994-95E2620C2296}"/>
              </a:ext>
            </a:extLst>
          </p:cNvPr>
          <p:cNvSpPr>
            <a:spLocks noGrp="1"/>
          </p:cNvSpPr>
          <p:nvPr>
            <p:ph type="body" sz="half" idx="2"/>
          </p:nvPr>
        </p:nvSpPr>
        <p:spPr>
          <a:xfrm>
            <a:off x="4571999" y="1428751"/>
            <a:ext cx="4322406" cy="4427621"/>
          </a:xfrm>
        </p:spPr>
        <p:txBody>
          <a:bodyPr vert="horz" lIns="68580" tIns="34290" rIns="68580" bIns="34290" rtlCol="0">
            <a:normAutofit fontScale="77500" lnSpcReduction="20000"/>
          </a:bodyPr>
          <a:lstStyle/>
          <a:p>
            <a:pPr>
              <a:buFont typeface="Wingdings 3" charset="2"/>
              <a:buChar char=""/>
            </a:pPr>
            <a:r>
              <a:rPr lang="en-US" dirty="0"/>
              <a:t>Application block location- Be specific enough such that  an EPA  official sitting in Boston could locate the application block on Google Earth or similar software package, or physically locate the site using a GPS.</a:t>
            </a:r>
          </a:p>
          <a:p>
            <a:pPr>
              <a:buFont typeface="Wingdings 3" charset="2"/>
              <a:buChar char=""/>
            </a:pPr>
            <a:r>
              <a:rPr lang="en-US" dirty="0"/>
              <a:t>Consider using Google Earth or similar software to develop the site map (You do not know who will eventually view the site map, and under what circumstances). Remember that a picture is worth a thousand words, and a clear picture will reduce subjectivity as to what your plans included.</a:t>
            </a:r>
          </a:p>
          <a:p>
            <a:pPr>
              <a:buFont typeface="Wingdings 3" charset="2"/>
              <a:buChar char=""/>
            </a:pPr>
            <a:r>
              <a:rPr lang="en-US" dirty="0"/>
              <a:t>Be sure to include :</a:t>
            </a:r>
          </a:p>
          <a:p>
            <a:pPr lvl="1">
              <a:buFont typeface="Wingdings 3" charset="2"/>
              <a:buChar char=""/>
            </a:pPr>
            <a:r>
              <a:rPr lang="en-US" dirty="0"/>
              <a:t>Block dimensions or a graphic scale</a:t>
            </a:r>
          </a:p>
          <a:p>
            <a:pPr lvl="1">
              <a:buFont typeface="Wingdings 3" charset="2"/>
              <a:buChar char=""/>
            </a:pPr>
            <a:r>
              <a:rPr lang="en-US" dirty="0"/>
              <a:t>Buffer zone dimensions (buffer zone width, for sure)</a:t>
            </a:r>
          </a:p>
          <a:p>
            <a:pPr lvl="1">
              <a:buFont typeface="Wingdings 3" charset="2"/>
              <a:buChar char=""/>
            </a:pPr>
            <a:r>
              <a:rPr lang="en-US" dirty="0"/>
              <a:t>Property lines (if block bounds upon another owner)</a:t>
            </a:r>
          </a:p>
          <a:p>
            <a:pPr lvl="2">
              <a:buFont typeface="Wingdings 3" charset="2"/>
              <a:buChar char=""/>
            </a:pPr>
            <a:r>
              <a:rPr lang="en-US" dirty="0"/>
              <a:t>You do not need a survey in most cases-just indicate that you are aware of your neighbor’s property, and illustrate that you have taken this into consideration in the preparation of the plan.</a:t>
            </a:r>
          </a:p>
          <a:p>
            <a:pPr>
              <a:buFont typeface="Wingdings 3" charset="2"/>
              <a:buChar char=""/>
            </a:pPr>
            <a:r>
              <a:rPr lang="en-US" dirty="0"/>
              <a:t>Rights-of-way</a:t>
            </a:r>
          </a:p>
          <a:p>
            <a:pPr lvl="1">
              <a:buFont typeface="Wingdings 3" charset="2"/>
              <a:buChar char=""/>
            </a:pPr>
            <a:r>
              <a:rPr lang="en-US" dirty="0"/>
              <a:t>This should include ATV trails</a:t>
            </a:r>
          </a:p>
          <a:p>
            <a:pPr>
              <a:buFont typeface="Wingdings 3" charset="2"/>
              <a:buChar char=""/>
            </a:pPr>
            <a:r>
              <a:rPr lang="en-US" dirty="0"/>
              <a:t>Buffer zone and application block sign locations</a:t>
            </a:r>
          </a:p>
          <a:p>
            <a:pPr>
              <a:buFont typeface="Wingdings 3" charset="2"/>
              <a:buChar char=""/>
            </a:pPr>
            <a:r>
              <a:rPr lang="en-US" dirty="0"/>
              <a:t>There are local farm service agencies that should be able to assist with the map generation process.  Once prepared, map can be easily updated for subsequent applications.</a:t>
            </a:r>
          </a:p>
          <a:p>
            <a:pPr>
              <a:buFont typeface="Wingdings 3" charset="2"/>
              <a:buChar char=""/>
            </a:pPr>
            <a:endParaRPr lang="en-US" dirty="0"/>
          </a:p>
        </p:txBody>
      </p:sp>
      <p:cxnSp>
        <p:nvCxnSpPr>
          <p:cNvPr id="8" name="Connector: Elbow 7">
            <a:extLst>
              <a:ext uri="{FF2B5EF4-FFF2-40B4-BE49-F238E27FC236}">
                <a16:creationId xmlns:a16="http://schemas.microsoft.com/office/drawing/2014/main" id="{6581619A-F787-45AF-95CE-AFD890AE076C}"/>
              </a:ext>
            </a:extLst>
          </p:cNvPr>
          <p:cNvCxnSpPr>
            <a:cxnSpLocks/>
          </p:cNvCxnSpPr>
          <p:nvPr/>
        </p:nvCxnSpPr>
        <p:spPr>
          <a:xfrm rot="10800000" flipV="1">
            <a:off x="1251286" y="1567113"/>
            <a:ext cx="3320714" cy="715879"/>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231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42523A-7966-4798-83E5-084FEA3D0BDA}"/>
              </a:ext>
            </a:extLst>
          </p:cNvPr>
          <p:cNvSpPr>
            <a:spLocks noGrp="1"/>
          </p:cNvSpPr>
          <p:nvPr>
            <p:ph type="title"/>
          </p:nvPr>
        </p:nvSpPr>
        <p:spPr>
          <a:xfrm>
            <a:off x="374730" y="358816"/>
            <a:ext cx="8582657" cy="527592"/>
          </a:xfrm>
        </p:spPr>
        <p:txBody>
          <a:bodyPr vert="horz" lIns="68580" tIns="34290" rIns="68580" bIns="34290" rtlCol="0" anchor="t">
            <a:normAutofit/>
          </a:bodyPr>
          <a:lstStyle/>
          <a:p>
            <a:pPr algn="ctr"/>
            <a:r>
              <a:rPr lang="en-US" sz="2800" dirty="0"/>
              <a:t>An “Overall” Farm Block Map</a:t>
            </a:r>
          </a:p>
        </p:txBody>
      </p:sp>
      <p:pic>
        <p:nvPicPr>
          <p:cNvPr id="9" name="Picture Placeholder 8">
            <a:extLst>
              <a:ext uri="{FF2B5EF4-FFF2-40B4-BE49-F238E27FC236}">
                <a16:creationId xmlns:a16="http://schemas.microsoft.com/office/drawing/2014/main" id="{56F0346A-6F01-4532-8376-9C97254B7728}"/>
              </a:ext>
            </a:extLst>
          </p:cNvPr>
          <p:cNvPicPr>
            <a:picLocks noGrp="1" noChangeAspect="1"/>
          </p:cNvPicPr>
          <p:nvPr>
            <p:ph type="pic" idx="1"/>
          </p:nvPr>
        </p:nvPicPr>
        <p:blipFill rotWithShape="1">
          <a:blip r:embed="rId2"/>
          <a:srcRect t="6133" b="6133"/>
          <a:stretch/>
        </p:blipFill>
        <p:spPr>
          <a:xfrm>
            <a:off x="374730" y="1474237"/>
            <a:ext cx="8517344" cy="48484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 Placeholder 6">
            <a:extLst>
              <a:ext uri="{FF2B5EF4-FFF2-40B4-BE49-F238E27FC236}">
                <a16:creationId xmlns:a16="http://schemas.microsoft.com/office/drawing/2014/main" id="{2318111F-3766-4CC5-BCF8-C945ADF97611}"/>
              </a:ext>
            </a:extLst>
          </p:cNvPr>
          <p:cNvSpPr>
            <a:spLocks noGrp="1"/>
          </p:cNvSpPr>
          <p:nvPr>
            <p:ph type="body" sz="half" idx="2"/>
          </p:nvPr>
        </p:nvSpPr>
        <p:spPr>
          <a:xfrm>
            <a:off x="270587" y="1009174"/>
            <a:ext cx="8285583" cy="342296"/>
          </a:xfrm>
        </p:spPr>
        <p:txBody>
          <a:bodyPr vert="horz" lIns="68580" tIns="34290" rIns="68580" bIns="34290" rtlCol="0">
            <a:normAutofit/>
          </a:bodyPr>
          <a:lstStyle/>
          <a:p>
            <a:pPr algn="ctr">
              <a:buFont typeface="Wingdings 3" charset="2"/>
              <a:buChar char=""/>
            </a:pPr>
            <a:r>
              <a:rPr lang="en-US" dirty="0"/>
              <a:t>A “site-specific” diagram can readily be developed from the “overall” block map.</a:t>
            </a:r>
          </a:p>
        </p:txBody>
      </p:sp>
    </p:spTree>
    <p:extLst>
      <p:ext uri="{BB962C8B-B14F-4D97-AF65-F5344CB8AC3E}">
        <p14:creationId xmlns:p14="http://schemas.microsoft.com/office/powerpoint/2010/main" val="701154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0B911-1548-4C94-87A5-CB42D01E0EF7}"/>
              </a:ext>
            </a:extLst>
          </p:cNvPr>
          <p:cNvSpPr>
            <a:spLocks noGrp="1"/>
          </p:cNvSpPr>
          <p:nvPr>
            <p:ph type="title"/>
          </p:nvPr>
        </p:nvSpPr>
        <p:spPr>
          <a:xfrm>
            <a:off x="275667" y="208213"/>
            <a:ext cx="8700381" cy="892799"/>
          </a:xfrm>
        </p:spPr>
        <p:txBody>
          <a:bodyPr>
            <a:normAutofit/>
          </a:bodyPr>
          <a:lstStyle/>
          <a:p>
            <a:r>
              <a:rPr lang="en-US" dirty="0"/>
              <a:t>Site Specific Site Plan used in conjunction with an overall Site Plan</a:t>
            </a:r>
          </a:p>
        </p:txBody>
      </p:sp>
      <p:pic>
        <p:nvPicPr>
          <p:cNvPr id="6" name="Picture Placeholder 5">
            <a:extLst>
              <a:ext uri="{FF2B5EF4-FFF2-40B4-BE49-F238E27FC236}">
                <a16:creationId xmlns:a16="http://schemas.microsoft.com/office/drawing/2014/main" id="{62213A14-1696-4C6E-89DA-55EDC341D86C}"/>
              </a:ext>
            </a:extLst>
          </p:cNvPr>
          <p:cNvPicPr>
            <a:picLocks noGrp="1" noChangeAspect="1"/>
          </p:cNvPicPr>
          <p:nvPr>
            <p:ph type="pic" idx="1"/>
          </p:nvPr>
        </p:nvPicPr>
        <p:blipFill rotWithShape="1">
          <a:blip r:embed="rId2"/>
          <a:srcRect t="-1507" r="1600" b="-1627"/>
          <a:stretch/>
        </p:blipFill>
        <p:spPr>
          <a:xfrm>
            <a:off x="275667" y="1663850"/>
            <a:ext cx="8411133" cy="4727618"/>
          </a:xfrm>
        </p:spPr>
      </p:pic>
      <p:sp>
        <p:nvSpPr>
          <p:cNvPr id="4" name="Text Placeholder 3">
            <a:extLst>
              <a:ext uri="{FF2B5EF4-FFF2-40B4-BE49-F238E27FC236}">
                <a16:creationId xmlns:a16="http://schemas.microsoft.com/office/drawing/2014/main" id="{D8A9AD47-85D4-4264-AFAD-77D92256132B}"/>
              </a:ext>
            </a:extLst>
          </p:cNvPr>
          <p:cNvSpPr>
            <a:spLocks noGrp="1"/>
          </p:cNvSpPr>
          <p:nvPr>
            <p:ph type="body" sz="half" idx="2"/>
          </p:nvPr>
        </p:nvSpPr>
        <p:spPr>
          <a:xfrm>
            <a:off x="275667" y="1236416"/>
            <a:ext cx="8700381" cy="427434"/>
          </a:xfrm>
        </p:spPr>
        <p:txBody>
          <a:bodyPr>
            <a:normAutofit/>
          </a:bodyPr>
          <a:lstStyle/>
          <a:p>
            <a:r>
              <a:rPr lang="en-US" dirty="0"/>
              <a:t>There are resources that can be utilized for free assistance generating site plans.</a:t>
            </a:r>
          </a:p>
        </p:txBody>
      </p:sp>
    </p:spTree>
    <p:extLst>
      <p:ext uri="{BB962C8B-B14F-4D97-AF65-F5344CB8AC3E}">
        <p14:creationId xmlns:p14="http://schemas.microsoft.com/office/powerpoint/2010/main" val="2226464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AB6A45-C0F7-4BEE-BC58-169E3DA3BDE4}"/>
              </a:ext>
            </a:extLst>
          </p:cNvPr>
          <p:cNvSpPr>
            <a:spLocks noGrp="1"/>
          </p:cNvSpPr>
          <p:nvPr>
            <p:ph type="title"/>
          </p:nvPr>
        </p:nvSpPr>
        <p:spPr/>
        <p:txBody>
          <a:bodyPr/>
          <a:lstStyle/>
          <a:p>
            <a:r>
              <a:rPr lang="en-US" dirty="0"/>
              <a:t>Some sections are self explanatory</a:t>
            </a:r>
          </a:p>
        </p:txBody>
      </p:sp>
      <p:sp>
        <p:nvSpPr>
          <p:cNvPr id="6" name="Content Placeholder 5">
            <a:extLst>
              <a:ext uri="{FF2B5EF4-FFF2-40B4-BE49-F238E27FC236}">
                <a16:creationId xmlns:a16="http://schemas.microsoft.com/office/drawing/2014/main" id="{E1EF2ACA-14FA-4466-A7AD-527EB5FA404A}"/>
              </a:ext>
            </a:extLst>
          </p:cNvPr>
          <p:cNvSpPr>
            <a:spLocks noGrp="1"/>
          </p:cNvSpPr>
          <p:nvPr>
            <p:ph idx="1"/>
          </p:nvPr>
        </p:nvSpPr>
        <p:spPr>
          <a:xfrm>
            <a:off x="1014313" y="2650084"/>
            <a:ext cx="6711654" cy="3097573"/>
          </a:xfrm>
        </p:spPr>
        <p:txBody>
          <a:bodyPr/>
          <a:lstStyle/>
          <a:p>
            <a:r>
              <a:rPr lang="en-US" dirty="0"/>
              <a:t>Section III-Application Block Owner Information</a:t>
            </a:r>
          </a:p>
          <a:p>
            <a:pPr lvl="1"/>
            <a:r>
              <a:rPr lang="en-US" dirty="0" err="1"/>
              <a:t>Incude</a:t>
            </a:r>
            <a:r>
              <a:rPr lang="en-US" dirty="0"/>
              <a:t> the name of the property owner as well as the tenant if application block is leased</a:t>
            </a:r>
          </a:p>
          <a:p>
            <a:r>
              <a:rPr lang="en-US" dirty="0"/>
              <a:t>Section IV-Record Keeping</a:t>
            </a:r>
          </a:p>
          <a:p>
            <a:pPr lvl="1"/>
            <a:r>
              <a:rPr lang="en-US" dirty="0"/>
              <a:t>This is a check box</a:t>
            </a:r>
          </a:p>
          <a:p>
            <a:r>
              <a:rPr lang="en-US" dirty="0"/>
              <a:t>Section V-General Application Information</a:t>
            </a:r>
          </a:p>
          <a:p>
            <a:pPr lvl="1"/>
            <a:r>
              <a:rPr lang="en-US" dirty="0"/>
              <a:t>Injection </a:t>
            </a:r>
            <a:r>
              <a:rPr lang="en-US" dirty="0" err="1"/>
              <a:t>depty</a:t>
            </a:r>
            <a:r>
              <a:rPr lang="en-US" dirty="0"/>
              <a:t>, application rate, </a:t>
            </a:r>
            <a:r>
              <a:rPr lang="en-US" dirty="0" err="1"/>
              <a:t>etc</a:t>
            </a:r>
            <a:endParaRPr lang="en-US" dirty="0"/>
          </a:p>
        </p:txBody>
      </p:sp>
    </p:spTree>
    <p:extLst>
      <p:ext uri="{BB962C8B-B14F-4D97-AF65-F5344CB8AC3E}">
        <p14:creationId xmlns:p14="http://schemas.microsoft.com/office/powerpoint/2010/main" val="3730583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144474-EEE0-4512-A43A-F4BD38BEC26B}"/>
              </a:ext>
            </a:extLst>
          </p:cNvPr>
          <p:cNvSpPr>
            <a:spLocks noGrp="1"/>
          </p:cNvSpPr>
          <p:nvPr>
            <p:ph type="title"/>
          </p:nvPr>
        </p:nvSpPr>
        <p:spPr>
          <a:xfrm>
            <a:off x="866215" y="1004208"/>
            <a:ext cx="2550798" cy="629816"/>
          </a:xfrm>
        </p:spPr>
        <p:txBody>
          <a:bodyPr/>
          <a:lstStyle/>
          <a:p>
            <a:pPr algn="ctr"/>
            <a:r>
              <a:rPr lang="en-US" dirty="0"/>
              <a:t>Section VI-</a:t>
            </a:r>
            <a:br>
              <a:rPr lang="en-US" dirty="0"/>
            </a:br>
            <a:r>
              <a:rPr lang="en-US" dirty="0"/>
              <a:t>Buffer Zones</a:t>
            </a:r>
          </a:p>
        </p:txBody>
      </p:sp>
      <p:pic>
        <p:nvPicPr>
          <p:cNvPr id="8" name="Content Placeholder 7">
            <a:extLst>
              <a:ext uri="{FF2B5EF4-FFF2-40B4-BE49-F238E27FC236}">
                <a16:creationId xmlns:a16="http://schemas.microsoft.com/office/drawing/2014/main" id="{91CAD529-364C-4827-B83A-B94EA7238FCA}"/>
              </a:ext>
            </a:extLst>
          </p:cNvPr>
          <p:cNvPicPr>
            <a:picLocks noGrp="1" noChangeAspect="1"/>
          </p:cNvPicPr>
          <p:nvPr>
            <p:ph idx="1"/>
          </p:nvPr>
        </p:nvPicPr>
        <p:blipFill>
          <a:blip r:embed="rId2"/>
          <a:stretch>
            <a:fillRect/>
          </a:stretch>
        </p:blipFill>
        <p:spPr>
          <a:xfrm>
            <a:off x="4572001" y="1004207"/>
            <a:ext cx="4342746" cy="4828592"/>
          </a:xfrm>
        </p:spPr>
      </p:pic>
      <p:sp>
        <p:nvSpPr>
          <p:cNvPr id="6" name="Text Placeholder 5">
            <a:extLst>
              <a:ext uri="{FF2B5EF4-FFF2-40B4-BE49-F238E27FC236}">
                <a16:creationId xmlns:a16="http://schemas.microsoft.com/office/drawing/2014/main" id="{3BDBDBD2-AED3-4732-85B6-3907A1F40971}"/>
              </a:ext>
            </a:extLst>
          </p:cNvPr>
          <p:cNvSpPr>
            <a:spLocks noGrp="1"/>
          </p:cNvSpPr>
          <p:nvPr>
            <p:ph type="body" sz="half" idx="2"/>
          </p:nvPr>
        </p:nvSpPr>
        <p:spPr>
          <a:xfrm>
            <a:off x="229254" y="1634024"/>
            <a:ext cx="4200455" cy="4219769"/>
          </a:xfrm>
        </p:spPr>
        <p:txBody>
          <a:bodyPr>
            <a:normAutofit/>
          </a:bodyPr>
          <a:lstStyle/>
          <a:p>
            <a:pPr algn="ctr"/>
            <a:endParaRPr lang="en-US" sz="1800" dirty="0"/>
          </a:p>
          <a:p>
            <a:pPr algn="ctr"/>
            <a:endParaRPr lang="en-US" sz="1800" dirty="0"/>
          </a:p>
          <a:p>
            <a:pPr algn="ctr"/>
            <a:endParaRPr lang="en-US" sz="1800" dirty="0"/>
          </a:p>
          <a:p>
            <a:pPr algn="ctr"/>
            <a:endParaRPr lang="en-US" sz="1800" dirty="0"/>
          </a:p>
          <a:p>
            <a:pPr algn="ctr"/>
            <a:r>
              <a:rPr lang="en-US" sz="1800" dirty="0"/>
              <a:t>Be specific if claiming a buffer zone credit.  Provide enough information that a person reviewing the plan can replicate your determination of the credit</a:t>
            </a:r>
          </a:p>
        </p:txBody>
      </p:sp>
    </p:spTree>
    <p:extLst>
      <p:ext uri="{BB962C8B-B14F-4D97-AF65-F5344CB8AC3E}">
        <p14:creationId xmlns:p14="http://schemas.microsoft.com/office/powerpoint/2010/main" val="1221407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0862E8-0285-49C1-88F4-7A50DAB21E36}"/>
              </a:ext>
            </a:extLst>
          </p:cNvPr>
          <p:cNvSpPr>
            <a:spLocks noGrp="1"/>
          </p:cNvSpPr>
          <p:nvPr>
            <p:ph type="title"/>
          </p:nvPr>
        </p:nvSpPr>
        <p:spPr/>
        <p:txBody>
          <a:bodyPr/>
          <a:lstStyle/>
          <a:p>
            <a:r>
              <a:rPr lang="en-US" dirty="0"/>
              <a:t>Background Information</a:t>
            </a:r>
          </a:p>
        </p:txBody>
      </p:sp>
      <p:sp>
        <p:nvSpPr>
          <p:cNvPr id="7" name="Content Placeholder 6">
            <a:extLst>
              <a:ext uri="{FF2B5EF4-FFF2-40B4-BE49-F238E27FC236}">
                <a16:creationId xmlns:a16="http://schemas.microsoft.com/office/drawing/2014/main" id="{4AF4EF3C-2388-49D5-9239-6CC431FE32EA}"/>
              </a:ext>
            </a:extLst>
          </p:cNvPr>
          <p:cNvSpPr>
            <a:spLocks noGrp="1"/>
          </p:cNvSpPr>
          <p:nvPr>
            <p:ph idx="1"/>
          </p:nvPr>
        </p:nvSpPr>
        <p:spPr/>
        <p:txBody>
          <a:bodyPr/>
          <a:lstStyle/>
          <a:p>
            <a:r>
              <a:rPr lang="en-US" dirty="0"/>
              <a:t>Soil Fumigation:</a:t>
            </a:r>
          </a:p>
          <a:p>
            <a:r>
              <a:rPr lang="en-US" dirty="0"/>
              <a:t>An effective deterrent to certain soil-born pests.</a:t>
            </a:r>
          </a:p>
          <a:p>
            <a:r>
              <a:rPr lang="en-US" dirty="0"/>
              <a:t>The product is applied directly to the medium where the target pests are located.</a:t>
            </a:r>
          </a:p>
          <a:p>
            <a:r>
              <a:rPr lang="en-US" dirty="0"/>
              <a:t>	Does not need to pass through air or crop plant systems to reach the target.</a:t>
            </a:r>
          </a:p>
          <a:p>
            <a:r>
              <a:rPr lang="en-US" dirty="0"/>
              <a:t>The process is a relatively new application method to the Maine Potato Industry, but is common practice in many other states</a:t>
            </a:r>
          </a:p>
          <a:p>
            <a:endParaRPr lang="en-US" dirty="0"/>
          </a:p>
        </p:txBody>
      </p:sp>
    </p:spTree>
    <p:extLst>
      <p:ext uri="{BB962C8B-B14F-4D97-AF65-F5344CB8AC3E}">
        <p14:creationId xmlns:p14="http://schemas.microsoft.com/office/powerpoint/2010/main" val="332286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F7D14-4909-4F96-807C-07B290555449}"/>
              </a:ext>
            </a:extLst>
          </p:cNvPr>
          <p:cNvSpPr>
            <a:spLocks noGrp="1"/>
          </p:cNvSpPr>
          <p:nvPr>
            <p:ph type="title"/>
          </p:nvPr>
        </p:nvSpPr>
        <p:spPr>
          <a:xfrm>
            <a:off x="103909" y="1146009"/>
            <a:ext cx="4572000" cy="348551"/>
          </a:xfrm>
        </p:spPr>
        <p:txBody>
          <a:bodyPr/>
          <a:lstStyle/>
          <a:p>
            <a:pPr algn="ctr"/>
            <a:r>
              <a:rPr lang="en-US" dirty="0"/>
              <a:t>Section VII-Emergency Response Plan</a:t>
            </a:r>
          </a:p>
        </p:txBody>
      </p:sp>
      <p:pic>
        <p:nvPicPr>
          <p:cNvPr id="6" name="Content Placeholder 5">
            <a:extLst>
              <a:ext uri="{FF2B5EF4-FFF2-40B4-BE49-F238E27FC236}">
                <a16:creationId xmlns:a16="http://schemas.microsoft.com/office/drawing/2014/main" id="{C3ED9C32-20CA-47C4-8A7F-88CAC1CD2834}"/>
              </a:ext>
            </a:extLst>
          </p:cNvPr>
          <p:cNvPicPr>
            <a:picLocks noGrp="1" noChangeAspect="1"/>
          </p:cNvPicPr>
          <p:nvPr>
            <p:ph idx="1"/>
          </p:nvPr>
        </p:nvPicPr>
        <p:blipFill>
          <a:blip r:embed="rId2"/>
          <a:stretch>
            <a:fillRect/>
          </a:stretch>
        </p:blipFill>
        <p:spPr>
          <a:xfrm>
            <a:off x="4724401" y="976216"/>
            <a:ext cx="4121798" cy="4905569"/>
          </a:xfrm>
        </p:spPr>
      </p:pic>
      <p:sp>
        <p:nvSpPr>
          <p:cNvPr id="4" name="Text Placeholder 3">
            <a:extLst>
              <a:ext uri="{FF2B5EF4-FFF2-40B4-BE49-F238E27FC236}">
                <a16:creationId xmlns:a16="http://schemas.microsoft.com/office/drawing/2014/main" id="{382B55F2-52F4-4449-BEA0-F4B1DDF3FE89}"/>
              </a:ext>
            </a:extLst>
          </p:cNvPr>
          <p:cNvSpPr>
            <a:spLocks noGrp="1"/>
          </p:cNvSpPr>
          <p:nvPr>
            <p:ph type="body" sz="half" idx="2"/>
          </p:nvPr>
        </p:nvSpPr>
        <p:spPr>
          <a:xfrm>
            <a:off x="180109" y="1494560"/>
            <a:ext cx="4495800" cy="4343399"/>
          </a:xfrm>
        </p:spPr>
        <p:txBody>
          <a:bodyPr>
            <a:normAutofit fontScale="92500" lnSpcReduction="20000"/>
          </a:bodyPr>
          <a:lstStyle/>
          <a:p>
            <a:r>
              <a:rPr lang="en-US" dirty="0"/>
              <a:t>Example: “From Northwest field entrance/staging area onto XYZ road, north to farm shop”, or  </a:t>
            </a:r>
          </a:p>
          <a:p>
            <a:r>
              <a:rPr lang="en-US" dirty="0"/>
              <a:t> This can be included on the site map.</a:t>
            </a:r>
          </a:p>
          <a:p>
            <a:endParaRPr lang="en-US" dirty="0"/>
          </a:p>
          <a:p>
            <a:r>
              <a:rPr lang="en-US" dirty="0"/>
              <a:t>Contact information:</a:t>
            </a:r>
          </a:p>
          <a:p>
            <a:r>
              <a:rPr lang="en-US" dirty="0"/>
              <a:t>	Fire Department: 911 (or local number)</a:t>
            </a:r>
          </a:p>
          <a:p>
            <a:r>
              <a:rPr lang="en-US" dirty="0"/>
              <a:t>	Ambulance:  911 (or local number)</a:t>
            </a:r>
          </a:p>
          <a:p>
            <a:r>
              <a:rPr lang="en-US" dirty="0"/>
              <a:t>	Police Dept:  911 (or local number)</a:t>
            </a:r>
          </a:p>
          <a:p>
            <a:endParaRPr lang="en-US" dirty="0"/>
          </a:p>
          <a:p>
            <a:r>
              <a:rPr lang="en-US" sz="1200" dirty="0"/>
              <a:t>Local/Federal/State officials:</a:t>
            </a:r>
          </a:p>
          <a:p>
            <a:r>
              <a:rPr lang="en-US" sz="1200" dirty="0"/>
              <a:t>	Me Dept. of Environmental Protection: (888)769-1053</a:t>
            </a:r>
          </a:p>
          <a:p>
            <a:r>
              <a:rPr lang="en-US" sz="1200" dirty="0"/>
              <a:t>	Maine Board of Pesticides Control: (207) 287-2731</a:t>
            </a:r>
          </a:p>
          <a:p>
            <a:r>
              <a:rPr lang="en-US" sz="1200" dirty="0"/>
              <a:t>	District 5 Pesticide Inspector: (207)592-0416</a:t>
            </a:r>
          </a:p>
          <a:p>
            <a:endParaRPr lang="en-US" dirty="0"/>
          </a:p>
          <a:p>
            <a:r>
              <a:rPr lang="en-US" dirty="0"/>
              <a:t>Include an emergency procedure for each of the applicable situations stated in this block.</a:t>
            </a:r>
          </a:p>
          <a:p>
            <a:endParaRPr lang="en-US" dirty="0"/>
          </a:p>
          <a:p>
            <a:endParaRPr lang="en-US" dirty="0"/>
          </a:p>
          <a:p>
            <a:endParaRPr lang="en-US" dirty="0"/>
          </a:p>
          <a:p>
            <a:endParaRPr lang="en-US" dirty="0"/>
          </a:p>
          <a:p>
            <a:endParaRPr lang="en-US" dirty="0"/>
          </a:p>
          <a:p>
            <a:endParaRPr lang="en-US" dirty="0"/>
          </a:p>
        </p:txBody>
      </p:sp>
      <p:cxnSp>
        <p:nvCxnSpPr>
          <p:cNvPr id="8" name="Connector: Curved 7">
            <a:extLst>
              <a:ext uri="{FF2B5EF4-FFF2-40B4-BE49-F238E27FC236}">
                <a16:creationId xmlns:a16="http://schemas.microsoft.com/office/drawing/2014/main" id="{3F3C7331-B361-4D54-9AC0-E9879309A381}"/>
              </a:ext>
            </a:extLst>
          </p:cNvPr>
          <p:cNvCxnSpPr>
            <a:cxnSpLocks/>
          </p:cNvCxnSpPr>
          <p:nvPr/>
        </p:nvCxnSpPr>
        <p:spPr>
          <a:xfrm flipV="1">
            <a:off x="3228392" y="1757796"/>
            <a:ext cx="1863154" cy="266947"/>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Connector: Curved 12">
            <a:extLst>
              <a:ext uri="{FF2B5EF4-FFF2-40B4-BE49-F238E27FC236}">
                <a16:creationId xmlns:a16="http://schemas.microsoft.com/office/drawing/2014/main" id="{8D66E367-1917-489F-AAD4-5DB2507D18AF}"/>
              </a:ext>
            </a:extLst>
          </p:cNvPr>
          <p:cNvCxnSpPr>
            <a:cxnSpLocks/>
          </p:cNvCxnSpPr>
          <p:nvPr/>
        </p:nvCxnSpPr>
        <p:spPr>
          <a:xfrm flipV="1">
            <a:off x="4364395" y="1265959"/>
            <a:ext cx="727151" cy="339437"/>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509B770F-E535-41C6-8C2F-B2399A693C90}"/>
              </a:ext>
            </a:extLst>
          </p:cNvPr>
          <p:cNvCxnSpPr>
            <a:cxnSpLocks/>
          </p:cNvCxnSpPr>
          <p:nvPr/>
        </p:nvCxnSpPr>
        <p:spPr>
          <a:xfrm flipV="1">
            <a:off x="2034073" y="2131869"/>
            <a:ext cx="3057473" cy="464126"/>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E64189B0-FE2C-4669-8282-8AA793A5CE1F}"/>
              </a:ext>
            </a:extLst>
          </p:cNvPr>
          <p:cNvCxnSpPr>
            <a:cxnSpLocks/>
          </p:cNvCxnSpPr>
          <p:nvPr/>
        </p:nvCxnSpPr>
        <p:spPr>
          <a:xfrm flipV="1">
            <a:off x="2351314" y="2208071"/>
            <a:ext cx="4562105" cy="1832084"/>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ACBBD96E-200D-448B-90F5-B87E0163D688}"/>
              </a:ext>
            </a:extLst>
          </p:cNvPr>
          <p:cNvCxnSpPr>
            <a:cxnSpLocks/>
          </p:cNvCxnSpPr>
          <p:nvPr/>
        </p:nvCxnSpPr>
        <p:spPr>
          <a:xfrm rot="5400000" flipH="1" flipV="1">
            <a:off x="3351918" y="3526831"/>
            <a:ext cx="2767443" cy="905776"/>
          </a:xfrm>
          <a:prstGeom prst="bentConnector3">
            <a:avLst>
              <a:gd name="adj1" fmla="val 31119"/>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37C4C36-EE5A-494D-8F2F-2C91D0A54EB3}"/>
              </a:ext>
            </a:extLst>
          </p:cNvPr>
          <p:cNvSpPr txBox="1"/>
          <p:nvPr/>
        </p:nvSpPr>
        <p:spPr>
          <a:xfrm>
            <a:off x="5493637" y="2643940"/>
            <a:ext cx="1977974" cy="600164"/>
          </a:xfrm>
          <a:prstGeom prst="rect">
            <a:avLst/>
          </a:prstGeom>
          <a:noFill/>
        </p:spPr>
        <p:txBody>
          <a:bodyPr wrap="square" rtlCol="0">
            <a:spAutoFit/>
          </a:bodyPr>
          <a:lstStyle/>
          <a:p>
            <a:r>
              <a:rPr lang="en-US" sz="825" dirty="0">
                <a:solidFill>
                  <a:schemeClr val="bg1"/>
                </a:solidFill>
                <a:highlight>
                  <a:srgbClr val="FFFF00"/>
                </a:highlight>
              </a:rPr>
              <a:t>Sensory irritation outside buffer zone</a:t>
            </a:r>
          </a:p>
          <a:p>
            <a:r>
              <a:rPr lang="en-US" sz="825" dirty="0">
                <a:solidFill>
                  <a:schemeClr val="bg1"/>
                </a:solidFill>
                <a:highlight>
                  <a:srgbClr val="FFFF00"/>
                </a:highlight>
              </a:rPr>
              <a:t>Mechanical or seal failure</a:t>
            </a:r>
          </a:p>
          <a:p>
            <a:r>
              <a:rPr lang="en-US" sz="825" dirty="0">
                <a:solidFill>
                  <a:schemeClr val="bg1"/>
                </a:solidFill>
                <a:highlight>
                  <a:srgbClr val="FFFF00"/>
                </a:highlight>
              </a:rPr>
              <a:t>Complaint</a:t>
            </a:r>
          </a:p>
        </p:txBody>
      </p:sp>
    </p:spTree>
    <p:extLst>
      <p:ext uri="{BB962C8B-B14F-4D97-AF65-F5344CB8AC3E}">
        <p14:creationId xmlns:p14="http://schemas.microsoft.com/office/powerpoint/2010/main" val="1364816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786CD-5D31-4918-B316-6D0373CF912F}"/>
              </a:ext>
            </a:extLst>
          </p:cNvPr>
          <p:cNvSpPr>
            <a:spLocks noGrp="1"/>
          </p:cNvSpPr>
          <p:nvPr>
            <p:ph type="title"/>
          </p:nvPr>
        </p:nvSpPr>
        <p:spPr>
          <a:xfrm>
            <a:off x="866214" y="1013661"/>
            <a:ext cx="8013091" cy="739943"/>
          </a:xfrm>
        </p:spPr>
        <p:txBody>
          <a:bodyPr/>
          <a:lstStyle/>
          <a:p>
            <a:r>
              <a:rPr lang="en-US" dirty="0"/>
              <a:t>Section VIII-Communication between Applicator, Owner and Other On-site </a:t>
            </a:r>
          </a:p>
        </p:txBody>
      </p:sp>
      <p:pic>
        <p:nvPicPr>
          <p:cNvPr id="6" name="Content Placeholder 5">
            <a:extLst>
              <a:ext uri="{FF2B5EF4-FFF2-40B4-BE49-F238E27FC236}">
                <a16:creationId xmlns:a16="http://schemas.microsoft.com/office/drawing/2014/main" id="{7DC6E869-8A4F-47CC-90FB-42FA1F333AEB}"/>
              </a:ext>
            </a:extLst>
          </p:cNvPr>
          <p:cNvPicPr>
            <a:picLocks noGrp="1" noChangeAspect="1"/>
          </p:cNvPicPr>
          <p:nvPr>
            <p:ph idx="1"/>
          </p:nvPr>
        </p:nvPicPr>
        <p:blipFill rotWithShape="1">
          <a:blip r:embed="rId2"/>
          <a:srcRect t="42125" r="4379" b="25224"/>
          <a:stretch/>
        </p:blipFill>
        <p:spPr>
          <a:xfrm>
            <a:off x="366993" y="1828800"/>
            <a:ext cx="8410015" cy="3200401"/>
          </a:xfrm>
        </p:spPr>
      </p:pic>
      <p:sp>
        <p:nvSpPr>
          <p:cNvPr id="4" name="Text Placeholder 3">
            <a:extLst>
              <a:ext uri="{FF2B5EF4-FFF2-40B4-BE49-F238E27FC236}">
                <a16:creationId xmlns:a16="http://schemas.microsoft.com/office/drawing/2014/main" id="{75FD608E-CE64-47E2-B4D3-E2D4752924B7}"/>
              </a:ext>
            </a:extLst>
          </p:cNvPr>
          <p:cNvSpPr>
            <a:spLocks noGrp="1"/>
          </p:cNvSpPr>
          <p:nvPr>
            <p:ph type="body" sz="half" idx="2"/>
          </p:nvPr>
        </p:nvSpPr>
        <p:spPr>
          <a:xfrm>
            <a:off x="469290" y="5272840"/>
            <a:ext cx="8458142" cy="359444"/>
          </a:xfrm>
        </p:spPr>
        <p:txBody>
          <a:bodyPr>
            <a:normAutofit fontScale="77500" lnSpcReduction="20000"/>
          </a:bodyPr>
          <a:lstStyle/>
          <a:p>
            <a:r>
              <a:rPr lang="en-US" dirty="0"/>
              <a:t>This section clearly shows a person reviewing your plan that the plan has been created as a well-though-out process.</a:t>
            </a:r>
          </a:p>
        </p:txBody>
      </p:sp>
      <p:sp>
        <p:nvSpPr>
          <p:cNvPr id="7" name="TextBox 6">
            <a:extLst>
              <a:ext uri="{FF2B5EF4-FFF2-40B4-BE49-F238E27FC236}">
                <a16:creationId xmlns:a16="http://schemas.microsoft.com/office/drawing/2014/main" id="{D6516310-505A-4792-B296-828EB1530F78}"/>
              </a:ext>
            </a:extLst>
          </p:cNvPr>
          <p:cNvSpPr txBox="1"/>
          <p:nvPr/>
        </p:nvSpPr>
        <p:spPr>
          <a:xfrm>
            <a:off x="1335505" y="2349166"/>
            <a:ext cx="1361041" cy="300082"/>
          </a:xfrm>
          <a:prstGeom prst="rect">
            <a:avLst/>
          </a:prstGeom>
          <a:noFill/>
        </p:spPr>
        <p:txBody>
          <a:bodyPr wrap="square" rtlCol="0">
            <a:spAutoFit/>
          </a:bodyPr>
          <a:lstStyle/>
          <a:p>
            <a:r>
              <a:rPr lang="en-US" sz="1350" dirty="0">
                <a:solidFill>
                  <a:schemeClr val="bg1"/>
                </a:solidFill>
                <a:highlight>
                  <a:srgbClr val="FFFF00"/>
                </a:highlight>
              </a:rPr>
              <a:t>No Brainer</a:t>
            </a:r>
          </a:p>
        </p:txBody>
      </p:sp>
      <p:sp>
        <p:nvSpPr>
          <p:cNvPr id="8" name="TextBox 7">
            <a:extLst>
              <a:ext uri="{FF2B5EF4-FFF2-40B4-BE49-F238E27FC236}">
                <a16:creationId xmlns:a16="http://schemas.microsoft.com/office/drawing/2014/main" id="{56B0454C-529D-4067-AC0B-70BD8B798509}"/>
              </a:ext>
            </a:extLst>
          </p:cNvPr>
          <p:cNvSpPr txBox="1"/>
          <p:nvPr/>
        </p:nvSpPr>
        <p:spPr>
          <a:xfrm>
            <a:off x="3940343" y="2702321"/>
            <a:ext cx="3826042" cy="300082"/>
          </a:xfrm>
          <a:prstGeom prst="rect">
            <a:avLst/>
          </a:prstGeom>
          <a:noFill/>
        </p:spPr>
        <p:txBody>
          <a:bodyPr wrap="square" rtlCol="0">
            <a:spAutoFit/>
          </a:bodyPr>
          <a:lstStyle/>
          <a:p>
            <a:r>
              <a:rPr lang="en-US" sz="1350" dirty="0">
                <a:solidFill>
                  <a:schemeClr val="bg1"/>
                </a:solidFill>
                <a:highlight>
                  <a:srgbClr val="FFFF00"/>
                </a:highlight>
              </a:rPr>
              <a:t>Chances are, this will be a “no”.</a:t>
            </a:r>
          </a:p>
        </p:txBody>
      </p:sp>
      <p:sp>
        <p:nvSpPr>
          <p:cNvPr id="9" name="TextBox 8">
            <a:extLst>
              <a:ext uri="{FF2B5EF4-FFF2-40B4-BE49-F238E27FC236}">
                <a16:creationId xmlns:a16="http://schemas.microsoft.com/office/drawing/2014/main" id="{91DE7795-D7BD-4072-AEE6-BB38397EC1D5}"/>
              </a:ext>
            </a:extLst>
          </p:cNvPr>
          <p:cNvSpPr txBox="1"/>
          <p:nvPr/>
        </p:nvSpPr>
        <p:spPr>
          <a:xfrm>
            <a:off x="1221206" y="3582403"/>
            <a:ext cx="6683542" cy="1131079"/>
          </a:xfrm>
          <a:prstGeom prst="rect">
            <a:avLst/>
          </a:prstGeom>
          <a:noFill/>
        </p:spPr>
        <p:txBody>
          <a:bodyPr wrap="square" rtlCol="0">
            <a:spAutoFit/>
          </a:bodyPr>
          <a:lstStyle/>
          <a:p>
            <a:r>
              <a:rPr lang="en-US" sz="1350" dirty="0">
                <a:solidFill>
                  <a:schemeClr val="bg1"/>
                </a:solidFill>
                <a:highlight>
                  <a:srgbClr val="FFFF00"/>
                </a:highlight>
              </a:rPr>
              <a:t>Remember, a handler will likely be present from time to time, monitoring air or maintaining or removing signs, etc.  </a:t>
            </a:r>
          </a:p>
          <a:p>
            <a:endParaRPr lang="en-US" sz="1350" dirty="0">
              <a:solidFill>
                <a:schemeClr val="bg1"/>
              </a:solidFill>
              <a:highlight>
                <a:srgbClr val="FFFF00"/>
              </a:highlight>
            </a:endParaRPr>
          </a:p>
          <a:p>
            <a:r>
              <a:rPr lang="en-US" sz="1350" dirty="0">
                <a:solidFill>
                  <a:schemeClr val="bg1"/>
                </a:solidFill>
                <a:highlight>
                  <a:srgbClr val="00FF00"/>
                </a:highlight>
              </a:rPr>
              <a:t>If you anticipate no one will be on the block during the restricted entry period, state that here.</a:t>
            </a:r>
          </a:p>
        </p:txBody>
      </p:sp>
    </p:spTree>
    <p:extLst>
      <p:ext uri="{BB962C8B-B14F-4D97-AF65-F5344CB8AC3E}">
        <p14:creationId xmlns:p14="http://schemas.microsoft.com/office/powerpoint/2010/main" val="4016906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94968-2980-4AAA-AC11-DA44CCD177D0}"/>
              </a:ext>
            </a:extLst>
          </p:cNvPr>
          <p:cNvSpPr>
            <a:spLocks noGrp="1"/>
          </p:cNvSpPr>
          <p:nvPr>
            <p:ph type="title"/>
          </p:nvPr>
        </p:nvSpPr>
        <p:spPr/>
        <p:txBody>
          <a:bodyPr/>
          <a:lstStyle/>
          <a:p>
            <a:pPr algn="ctr"/>
            <a:r>
              <a:rPr lang="en-US" dirty="0"/>
              <a:t>Section IX-Handler Information</a:t>
            </a:r>
            <a:br>
              <a:rPr lang="en-US" dirty="0"/>
            </a:br>
            <a:r>
              <a:rPr lang="en-US" dirty="0"/>
              <a:t>(pretty much-self explanatory)</a:t>
            </a:r>
          </a:p>
        </p:txBody>
      </p:sp>
      <p:pic>
        <p:nvPicPr>
          <p:cNvPr id="5" name="Content Placeholder 4">
            <a:extLst>
              <a:ext uri="{FF2B5EF4-FFF2-40B4-BE49-F238E27FC236}">
                <a16:creationId xmlns:a16="http://schemas.microsoft.com/office/drawing/2014/main" id="{C086E48A-EEBF-4C65-B3C5-5D28C390CF09}"/>
              </a:ext>
            </a:extLst>
          </p:cNvPr>
          <p:cNvPicPr>
            <a:picLocks noGrp="1" noChangeAspect="1"/>
          </p:cNvPicPr>
          <p:nvPr>
            <p:ph idx="1"/>
          </p:nvPr>
        </p:nvPicPr>
        <p:blipFill>
          <a:blip r:embed="rId2"/>
          <a:stretch>
            <a:fillRect/>
          </a:stretch>
        </p:blipFill>
        <p:spPr>
          <a:xfrm>
            <a:off x="4212160" y="1014005"/>
            <a:ext cx="4682246" cy="4702629"/>
          </a:xfrm>
        </p:spPr>
      </p:pic>
      <p:sp>
        <p:nvSpPr>
          <p:cNvPr id="4" name="Text Placeholder 3">
            <a:extLst>
              <a:ext uri="{FF2B5EF4-FFF2-40B4-BE49-F238E27FC236}">
                <a16:creationId xmlns:a16="http://schemas.microsoft.com/office/drawing/2014/main" id="{5BA5E8D1-D82D-4A04-B284-0977F285296F}"/>
              </a:ext>
            </a:extLst>
          </p:cNvPr>
          <p:cNvSpPr>
            <a:spLocks noGrp="1"/>
          </p:cNvSpPr>
          <p:nvPr>
            <p:ph type="body" sz="half" idx="2"/>
          </p:nvPr>
        </p:nvSpPr>
        <p:spPr/>
        <p:txBody>
          <a:bodyPr>
            <a:normAutofit/>
          </a:bodyPr>
          <a:lstStyle/>
          <a:p>
            <a:endParaRPr lang="en-US" sz="1800" dirty="0"/>
          </a:p>
          <a:p>
            <a:pPr algn="ctr"/>
            <a:r>
              <a:rPr lang="en-US" sz="1800" dirty="0"/>
              <a:t>Section X-Tarp Plan (also self-explanatory)</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D1E8E45A-2A2D-4ACD-A2D8-9ECD0C6C369A}"/>
                  </a:ext>
                </a:extLst>
              </p14:cNvPr>
              <p14:cNvContentPartPr/>
              <p14:nvPr/>
            </p14:nvContentPartPr>
            <p14:xfrm>
              <a:off x="4413883" y="2465480"/>
              <a:ext cx="2340090" cy="402030"/>
            </p14:xfrm>
          </p:contentPart>
        </mc:Choice>
        <mc:Fallback xmlns="">
          <p:pic>
            <p:nvPicPr>
              <p:cNvPr id="6" name="Ink 5">
                <a:extLst>
                  <a:ext uri="{FF2B5EF4-FFF2-40B4-BE49-F238E27FC236}">
                    <a16:creationId xmlns:a16="http://schemas.microsoft.com/office/drawing/2014/main" id="{D1E8E45A-2A2D-4ACD-A2D8-9ECD0C6C369A}"/>
                  </a:ext>
                </a:extLst>
              </p:cNvPr>
              <p:cNvPicPr/>
              <p:nvPr/>
            </p:nvPicPr>
            <p:blipFill>
              <a:blip r:embed="rId4"/>
              <a:stretch>
                <a:fillRect/>
              </a:stretch>
            </p:blipFill>
            <p:spPr>
              <a:xfrm>
                <a:off x="4404884" y="2456482"/>
                <a:ext cx="2357728" cy="419666"/>
              </a:xfrm>
              <a:prstGeom prst="rect">
                <a:avLst/>
              </a:prstGeom>
            </p:spPr>
          </p:pic>
        </mc:Fallback>
      </mc:AlternateContent>
      <p:cxnSp>
        <p:nvCxnSpPr>
          <p:cNvPr id="9" name="Connector: Curved 8">
            <a:extLst>
              <a:ext uri="{FF2B5EF4-FFF2-40B4-BE49-F238E27FC236}">
                <a16:creationId xmlns:a16="http://schemas.microsoft.com/office/drawing/2014/main" id="{26DB012D-5D41-4C72-BC7D-E8B218C08E79}"/>
              </a:ext>
            </a:extLst>
          </p:cNvPr>
          <p:cNvCxnSpPr>
            <a:cxnSpLocks/>
          </p:cNvCxnSpPr>
          <p:nvPr/>
        </p:nvCxnSpPr>
        <p:spPr>
          <a:xfrm flipV="1">
            <a:off x="3282950" y="2666495"/>
            <a:ext cx="1130933" cy="1073655"/>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40E133A-9725-4BAE-9A52-2725971CF390}"/>
              </a:ext>
            </a:extLst>
          </p:cNvPr>
          <p:cNvSpPr txBox="1"/>
          <p:nvPr/>
        </p:nvSpPr>
        <p:spPr>
          <a:xfrm>
            <a:off x="4512730" y="1462744"/>
            <a:ext cx="4081106" cy="577081"/>
          </a:xfrm>
          <a:prstGeom prst="rect">
            <a:avLst/>
          </a:prstGeom>
          <a:noFill/>
        </p:spPr>
        <p:txBody>
          <a:bodyPr wrap="square" rtlCol="0">
            <a:spAutoFit/>
          </a:bodyPr>
          <a:lstStyle/>
          <a:p>
            <a:r>
              <a:rPr lang="en-US" sz="1050" dirty="0">
                <a:solidFill>
                  <a:srgbClr val="FF0000"/>
                </a:solidFill>
              </a:rPr>
              <a:t>If your general plan lists more employees than what will be actually working on this application, list the specific employee names here for a </a:t>
            </a:r>
            <a:r>
              <a:rPr lang="en-US" sz="1050">
                <a:solidFill>
                  <a:srgbClr val="FF0000"/>
                </a:solidFill>
              </a:rPr>
              <a:t>specific application.</a:t>
            </a:r>
            <a:endParaRPr lang="en-US" sz="1050" dirty="0">
              <a:solidFill>
                <a:srgbClr val="FF0000"/>
              </a:solidFill>
            </a:endParaRPr>
          </a:p>
        </p:txBody>
      </p:sp>
    </p:spTree>
    <p:extLst>
      <p:ext uri="{BB962C8B-B14F-4D97-AF65-F5344CB8AC3E}">
        <p14:creationId xmlns:p14="http://schemas.microsoft.com/office/powerpoint/2010/main" val="3525122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B1148-4CB7-4295-B3F4-B73DB0F40358}"/>
              </a:ext>
            </a:extLst>
          </p:cNvPr>
          <p:cNvSpPr>
            <a:spLocks noGrp="1"/>
          </p:cNvSpPr>
          <p:nvPr>
            <p:ph type="title"/>
          </p:nvPr>
        </p:nvSpPr>
        <p:spPr>
          <a:xfrm>
            <a:off x="193612" y="1032199"/>
            <a:ext cx="3585287" cy="811640"/>
          </a:xfrm>
        </p:spPr>
        <p:txBody>
          <a:bodyPr/>
          <a:lstStyle/>
          <a:p>
            <a:r>
              <a:rPr lang="en-US" dirty="0"/>
              <a:t>Section XI-Soil Conditions</a:t>
            </a:r>
          </a:p>
        </p:txBody>
      </p:sp>
      <p:pic>
        <p:nvPicPr>
          <p:cNvPr id="9" name="Content Placeholder 8">
            <a:extLst>
              <a:ext uri="{FF2B5EF4-FFF2-40B4-BE49-F238E27FC236}">
                <a16:creationId xmlns:a16="http://schemas.microsoft.com/office/drawing/2014/main" id="{9ED57205-7D93-4D87-B1CD-78A2C4F4CEDB}"/>
              </a:ext>
            </a:extLst>
          </p:cNvPr>
          <p:cNvPicPr>
            <a:picLocks noGrp="1" noChangeAspect="1"/>
          </p:cNvPicPr>
          <p:nvPr>
            <p:ph idx="1"/>
          </p:nvPr>
        </p:nvPicPr>
        <p:blipFill>
          <a:blip r:embed="rId2"/>
          <a:stretch>
            <a:fillRect/>
          </a:stretch>
        </p:blipFill>
        <p:spPr>
          <a:xfrm>
            <a:off x="4191163" y="1130171"/>
            <a:ext cx="4759226" cy="4611655"/>
          </a:xfrm>
        </p:spPr>
      </p:pic>
      <p:sp>
        <p:nvSpPr>
          <p:cNvPr id="4" name="Text Placeholder 3">
            <a:extLst>
              <a:ext uri="{FF2B5EF4-FFF2-40B4-BE49-F238E27FC236}">
                <a16:creationId xmlns:a16="http://schemas.microsoft.com/office/drawing/2014/main" id="{FA090226-BA86-4D84-9647-2CF1A57F56F0}"/>
              </a:ext>
            </a:extLst>
          </p:cNvPr>
          <p:cNvSpPr>
            <a:spLocks noGrp="1"/>
          </p:cNvSpPr>
          <p:nvPr>
            <p:ph type="body" sz="half" idx="2"/>
          </p:nvPr>
        </p:nvSpPr>
        <p:spPr>
          <a:xfrm>
            <a:off x="193611" y="1592036"/>
            <a:ext cx="3487315" cy="3783874"/>
          </a:xfrm>
        </p:spPr>
        <p:txBody>
          <a:bodyPr>
            <a:normAutofit fontScale="92500" lnSpcReduction="20000"/>
          </a:bodyPr>
          <a:lstStyle/>
          <a:p>
            <a:endParaRPr lang="en-US" dirty="0"/>
          </a:p>
          <a:p>
            <a:r>
              <a:rPr lang="en-US" dirty="0"/>
              <a:t>Don’t forget to fill in all applicable blanks and boxes.</a:t>
            </a:r>
          </a:p>
          <a:p>
            <a:r>
              <a:rPr lang="en-US" dirty="0"/>
              <a:t>Make sure your “description of soil” matches verbiage found in the USDA method.</a:t>
            </a:r>
          </a:p>
          <a:p>
            <a:endParaRPr lang="en-US" dirty="0"/>
          </a:p>
          <a:p>
            <a:endParaRPr lang="en-US" dirty="0"/>
          </a:p>
          <a:p>
            <a:endParaRPr lang="en-US" dirty="0"/>
          </a:p>
          <a:p>
            <a:endParaRPr lang="en-US" dirty="0"/>
          </a:p>
          <a:p>
            <a:r>
              <a:rPr lang="en-US" sz="1800" dirty="0"/>
              <a:t>Section XII-Posting Signs-Fumigant Treated Area and Buffer Zones</a:t>
            </a:r>
          </a:p>
          <a:p>
            <a:r>
              <a:rPr lang="en-US" dirty="0"/>
              <a:t>Self Explanatory</a:t>
            </a:r>
          </a:p>
          <a:p>
            <a:r>
              <a:rPr lang="en-US" dirty="0"/>
              <a:t>This can be shown on the site map.</a:t>
            </a:r>
          </a:p>
          <a:p>
            <a:endParaRPr lang="en-US" dirty="0"/>
          </a:p>
        </p:txBody>
      </p:sp>
      <p:cxnSp>
        <p:nvCxnSpPr>
          <p:cNvPr id="11" name="Connector: Elbow 10">
            <a:extLst>
              <a:ext uri="{FF2B5EF4-FFF2-40B4-BE49-F238E27FC236}">
                <a16:creationId xmlns:a16="http://schemas.microsoft.com/office/drawing/2014/main" id="{C137BFD9-AF15-4CC4-BA10-3B73B7085EFD}"/>
              </a:ext>
            </a:extLst>
          </p:cNvPr>
          <p:cNvCxnSpPr>
            <a:cxnSpLocks/>
          </p:cNvCxnSpPr>
          <p:nvPr/>
        </p:nvCxnSpPr>
        <p:spPr>
          <a:xfrm flipV="1">
            <a:off x="1586204" y="3946850"/>
            <a:ext cx="2847433" cy="646330"/>
          </a:xfrm>
          <a:prstGeom prst="bentConnector3">
            <a:avLst>
              <a:gd name="adj1" fmla="val 65729"/>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892A2D77-B324-4B40-BDD1-CA5E2B6E317F}"/>
              </a:ext>
            </a:extLst>
          </p:cNvPr>
          <p:cNvCxnSpPr>
            <a:cxnSpLocks/>
          </p:cNvCxnSpPr>
          <p:nvPr/>
        </p:nvCxnSpPr>
        <p:spPr>
          <a:xfrm flipV="1">
            <a:off x="3172408" y="4842589"/>
            <a:ext cx="1261229" cy="423375"/>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 name="Connector: Elbow 4">
            <a:extLst>
              <a:ext uri="{FF2B5EF4-FFF2-40B4-BE49-F238E27FC236}">
                <a16:creationId xmlns:a16="http://schemas.microsoft.com/office/drawing/2014/main" id="{4C46030D-E131-4B3E-B227-74BEE25ECF1D}"/>
              </a:ext>
            </a:extLst>
          </p:cNvPr>
          <p:cNvCxnSpPr>
            <a:cxnSpLocks/>
          </p:cNvCxnSpPr>
          <p:nvPr/>
        </p:nvCxnSpPr>
        <p:spPr>
          <a:xfrm flipV="1">
            <a:off x="1329490" y="1970172"/>
            <a:ext cx="3104147" cy="259844"/>
          </a:xfrm>
          <a:prstGeom prst="bentConnector3">
            <a:avLst>
              <a:gd name="adj1" fmla="val 78255"/>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A78D6C95-8B76-4621-8776-170DD321DB5A}"/>
              </a:ext>
            </a:extLst>
          </p:cNvPr>
          <p:cNvCxnSpPr>
            <a:cxnSpLocks/>
            <a:endCxn id="6" idx="1"/>
          </p:cNvCxnSpPr>
          <p:nvPr/>
        </p:nvCxnSpPr>
        <p:spPr>
          <a:xfrm>
            <a:off x="1110343" y="2794334"/>
            <a:ext cx="3023173" cy="261409"/>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EB0DB41-5CC9-488E-A1A2-D82D629DFD5D}"/>
              </a:ext>
            </a:extLst>
          </p:cNvPr>
          <p:cNvSpPr txBox="1"/>
          <p:nvPr/>
        </p:nvSpPr>
        <p:spPr>
          <a:xfrm>
            <a:off x="4433637" y="5014161"/>
            <a:ext cx="2364205" cy="300082"/>
          </a:xfrm>
          <a:prstGeom prst="rect">
            <a:avLst/>
          </a:prstGeom>
          <a:noFill/>
        </p:spPr>
        <p:txBody>
          <a:bodyPr wrap="square" rtlCol="0">
            <a:spAutoFit/>
          </a:bodyPr>
          <a:lstStyle/>
          <a:p>
            <a:r>
              <a:rPr lang="en-US" sz="1350" dirty="0">
                <a:solidFill>
                  <a:srgbClr val="FF0000"/>
                </a:solidFill>
              </a:rPr>
              <a:t>See Site Map.</a:t>
            </a:r>
          </a:p>
        </p:txBody>
      </p:sp>
      <p:sp>
        <p:nvSpPr>
          <p:cNvPr id="6" name="TextBox 5">
            <a:extLst>
              <a:ext uri="{FF2B5EF4-FFF2-40B4-BE49-F238E27FC236}">
                <a16:creationId xmlns:a16="http://schemas.microsoft.com/office/drawing/2014/main" id="{0FE0B1F0-C217-47F3-A658-3FA38D7A42D1}"/>
              </a:ext>
            </a:extLst>
          </p:cNvPr>
          <p:cNvSpPr txBox="1"/>
          <p:nvPr/>
        </p:nvSpPr>
        <p:spPr>
          <a:xfrm>
            <a:off x="4133516" y="2732577"/>
            <a:ext cx="1562768" cy="646331"/>
          </a:xfrm>
          <a:prstGeom prst="rect">
            <a:avLst/>
          </a:prstGeom>
          <a:noFill/>
        </p:spPr>
        <p:txBody>
          <a:bodyPr wrap="square" rtlCol="0">
            <a:spAutoFit/>
          </a:bodyPr>
          <a:lstStyle/>
          <a:p>
            <a:r>
              <a:rPr lang="en-US" sz="900" dirty="0">
                <a:highlight>
                  <a:srgbClr val="FF0000"/>
                </a:highlight>
              </a:rPr>
              <a:t>Example:</a:t>
            </a:r>
          </a:p>
          <a:p>
            <a:r>
              <a:rPr lang="en-US" sz="900" dirty="0">
                <a:solidFill>
                  <a:srgbClr val="FF0000"/>
                </a:solidFill>
              </a:rPr>
              <a:t>Silt clay loam</a:t>
            </a:r>
          </a:p>
          <a:p>
            <a:r>
              <a:rPr lang="en-US" sz="900" dirty="0">
                <a:solidFill>
                  <a:srgbClr val="FF0000"/>
                </a:solidFill>
              </a:rPr>
              <a:t>Weak ball</a:t>
            </a:r>
          </a:p>
          <a:p>
            <a:r>
              <a:rPr lang="en-US" sz="900" dirty="0">
                <a:solidFill>
                  <a:srgbClr val="FF0000"/>
                </a:solidFill>
              </a:rPr>
              <a:t>No water stains</a:t>
            </a:r>
          </a:p>
        </p:txBody>
      </p:sp>
      <p:sp>
        <p:nvSpPr>
          <p:cNvPr id="7" name="TextBox 6">
            <a:extLst>
              <a:ext uri="{FF2B5EF4-FFF2-40B4-BE49-F238E27FC236}">
                <a16:creationId xmlns:a16="http://schemas.microsoft.com/office/drawing/2014/main" id="{BB53D2A7-6C86-4241-BAE9-B5AB883588B4}"/>
              </a:ext>
            </a:extLst>
          </p:cNvPr>
          <p:cNvSpPr txBox="1"/>
          <p:nvPr/>
        </p:nvSpPr>
        <p:spPr>
          <a:xfrm>
            <a:off x="5144837" y="3562418"/>
            <a:ext cx="761747" cy="300082"/>
          </a:xfrm>
          <a:prstGeom prst="rect">
            <a:avLst/>
          </a:prstGeom>
          <a:noFill/>
        </p:spPr>
        <p:txBody>
          <a:bodyPr wrap="none" rtlCol="0">
            <a:spAutoFit/>
          </a:bodyPr>
          <a:lstStyle/>
          <a:p>
            <a:r>
              <a:rPr lang="en-US" sz="1350" dirty="0">
                <a:solidFill>
                  <a:srgbClr val="FF0000"/>
                </a:solidFill>
              </a:rPr>
              <a:t>25-50%</a:t>
            </a:r>
          </a:p>
        </p:txBody>
      </p:sp>
    </p:spTree>
    <p:extLst>
      <p:ext uri="{BB962C8B-B14F-4D97-AF65-F5344CB8AC3E}">
        <p14:creationId xmlns:p14="http://schemas.microsoft.com/office/powerpoint/2010/main" val="4188050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84B61-C91D-4FCD-8CF3-48485B1674B1}"/>
              </a:ext>
            </a:extLst>
          </p:cNvPr>
          <p:cNvSpPr>
            <a:spLocks noGrp="1"/>
          </p:cNvSpPr>
          <p:nvPr>
            <p:ph type="title"/>
          </p:nvPr>
        </p:nvSpPr>
        <p:spPr>
          <a:xfrm>
            <a:off x="377265" y="1155700"/>
            <a:ext cx="4194735" cy="527051"/>
          </a:xfrm>
        </p:spPr>
        <p:txBody>
          <a:bodyPr/>
          <a:lstStyle/>
          <a:p>
            <a:pPr algn="ctr"/>
            <a:r>
              <a:rPr lang="en-US" sz="2700" dirty="0"/>
              <a:t>Free Download</a:t>
            </a:r>
          </a:p>
        </p:txBody>
      </p:sp>
      <p:pic>
        <p:nvPicPr>
          <p:cNvPr id="6" name="Content Placeholder 5">
            <a:extLst>
              <a:ext uri="{FF2B5EF4-FFF2-40B4-BE49-F238E27FC236}">
                <a16:creationId xmlns:a16="http://schemas.microsoft.com/office/drawing/2014/main" id="{18110582-013C-4698-9816-03C2020CE87E}"/>
              </a:ext>
            </a:extLst>
          </p:cNvPr>
          <p:cNvPicPr>
            <a:picLocks noGrp="1" noChangeAspect="1"/>
          </p:cNvPicPr>
          <p:nvPr>
            <p:ph idx="1"/>
          </p:nvPr>
        </p:nvPicPr>
        <p:blipFill>
          <a:blip r:embed="rId2"/>
          <a:stretch>
            <a:fillRect/>
          </a:stretch>
        </p:blipFill>
        <p:spPr>
          <a:xfrm>
            <a:off x="4905569" y="1011205"/>
            <a:ext cx="3715916" cy="4807598"/>
          </a:xfrm>
        </p:spPr>
      </p:pic>
      <p:sp>
        <p:nvSpPr>
          <p:cNvPr id="4" name="Text Placeholder 3">
            <a:extLst>
              <a:ext uri="{FF2B5EF4-FFF2-40B4-BE49-F238E27FC236}">
                <a16:creationId xmlns:a16="http://schemas.microsoft.com/office/drawing/2014/main" id="{388A2425-AA73-41F9-A600-1B1AFB4644A6}"/>
              </a:ext>
            </a:extLst>
          </p:cNvPr>
          <p:cNvSpPr>
            <a:spLocks noGrp="1"/>
          </p:cNvSpPr>
          <p:nvPr>
            <p:ph type="body" sz="half" idx="2"/>
          </p:nvPr>
        </p:nvSpPr>
        <p:spPr>
          <a:xfrm>
            <a:off x="377265" y="2194561"/>
            <a:ext cx="4143136" cy="2171699"/>
          </a:xfrm>
        </p:spPr>
        <p:txBody>
          <a:bodyPr>
            <a:normAutofit fontScale="55000" lnSpcReduction="20000"/>
          </a:bodyPr>
          <a:lstStyle/>
          <a:p>
            <a:r>
              <a:rPr lang="en-US" sz="1725" dirty="0">
                <a:solidFill>
                  <a:srgbClr val="FFFF00"/>
                </a:solidFill>
                <a:hlinkClick r:id="rId3">
                  <a:extLst>
                    <a:ext uri="{A12FA001-AC4F-418D-AE19-62706E023703}">
                      <ahyp:hlinkClr xmlns:ahyp="http://schemas.microsoft.com/office/drawing/2018/hyperlinkcolor" val="tx"/>
                    </a:ext>
                  </a:extLst>
                </a:hlinkClick>
              </a:rPr>
              <a:t>https://www.nrcs.usda.gov/Internet/FSE_DOCUMENTS/nrcs144p2_051845.pdf</a:t>
            </a:r>
            <a:endParaRPr lang="en-US" sz="1725" dirty="0">
              <a:solidFill>
                <a:srgbClr val="FFFF00"/>
              </a:solidFill>
            </a:endParaRPr>
          </a:p>
          <a:p>
            <a:endParaRPr lang="en-US" dirty="0">
              <a:solidFill>
                <a:srgbClr val="FFFF00"/>
              </a:solidFill>
            </a:endParaRPr>
          </a:p>
          <a:p>
            <a:endParaRPr lang="en-US" dirty="0">
              <a:solidFill>
                <a:srgbClr val="FFFF00"/>
              </a:solidFill>
            </a:endParaRPr>
          </a:p>
          <a:p>
            <a:endParaRPr lang="en-US" dirty="0">
              <a:solidFill>
                <a:srgbClr val="FFFF00"/>
              </a:solidFill>
            </a:endParaRPr>
          </a:p>
          <a:p>
            <a:endParaRPr lang="en-US" dirty="0">
              <a:solidFill>
                <a:srgbClr val="FFFF00"/>
              </a:solidFill>
            </a:endParaRPr>
          </a:p>
          <a:p>
            <a:r>
              <a:rPr lang="en-US" sz="1800" dirty="0"/>
              <a:t>Just go to google and type in “USDA Estimating Soil Moisture by Feel and Appearance”</a:t>
            </a:r>
          </a:p>
          <a:p>
            <a:endParaRPr lang="en-US" sz="1800" dirty="0"/>
          </a:p>
          <a:p>
            <a:r>
              <a:rPr lang="en-US" sz="1800" dirty="0"/>
              <a:t>Only 6 pages to print.</a:t>
            </a:r>
          </a:p>
        </p:txBody>
      </p:sp>
    </p:spTree>
    <p:extLst>
      <p:ext uri="{BB962C8B-B14F-4D97-AF65-F5344CB8AC3E}">
        <p14:creationId xmlns:p14="http://schemas.microsoft.com/office/powerpoint/2010/main" val="2874487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A61CA-A1E3-4BBC-B38C-E880D61BF2D3}"/>
              </a:ext>
            </a:extLst>
          </p:cNvPr>
          <p:cNvSpPr>
            <a:spLocks noGrp="1"/>
          </p:cNvSpPr>
          <p:nvPr>
            <p:ph type="title"/>
          </p:nvPr>
        </p:nvSpPr>
        <p:spPr>
          <a:xfrm>
            <a:off x="83975" y="983213"/>
            <a:ext cx="3333038" cy="1173447"/>
          </a:xfrm>
        </p:spPr>
        <p:txBody>
          <a:bodyPr/>
          <a:lstStyle/>
          <a:p>
            <a:pPr algn="ctr"/>
            <a:r>
              <a:rPr lang="en-US" dirty="0"/>
              <a:t>Section XIII-</a:t>
            </a:r>
            <a:br>
              <a:rPr lang="en-US" dirty="0"/>
            </a:br>
            <a:r>
              <a:rPr lang="en-US" dirty="0"/>
              <a:t>Emergency Preparedness and </a:t>
            </a:r>
            <a:br>
              <a:rPr lang="en-US" dirty="0"/>
            </a:br>
            <a:r>
              <a:rPr lang="en-US" dirty="0"/>
              <a:t>Response Measures</a:t>
            </a:r>
          </a:p>
        </p:txBody>
      </p:sp>
      <p:pic>
        <p:nvPicPr>
          <p:cNvPr id="6" name="Content Placeholder 5">
            <a:extLst>
              <a:ext uri="{FF2B5EF4-FFF2-40B4-BE49-F238E27FC236}">
                <a16:creationId xmlns:a16="http://schemas.microsoft.com/office/drawing/2014/main" id="{157A23CF-D69F-499B-B69A-7E99353ED7CE}"/>
              </a:ext>
            </a:extLst>
          </p:cNvPr>
          <p:cNvPicPr>
            <a:picLocks noGrp="1" noChangeAspect="1"/>
          </p:cNvPicPr>
          <p:nvPr>
            <p:ph idx="1"/>
          </p:nvPr>
        </p:nvPicPr>
        <p:blipFill>
          <a:blip r:embed="rId2"/>
          <a:stretch>
            <a:fillRect/>
          </a:stretch>
        </p:blipFill>
        <p:spPr>
          <a:xfrm>
            <a:off x="3660733" y="983214"/>
            <a:ext cx="5347850" cy="4646645"/>
          </a:xfrm>
        </p:spPr>
      </p:pic>
      <p:sp>
        <p:nvSpPr>
          <p:cNvPr id="4" name="Text Placeholder 3">
            <a:extLst>
              <a:ext uri="{FF2B5EF4-FFF2-40B4-BE49-F238E27FC236}">
                <a16:creationId xmlns:a16="http://schemas.microsoft.com/office/drawing/2014/main" id="{E35B6EC0-BDE3-4963-9C7B-0BED698A94D4}"/>
              </a:ext>
            </a:extLst>
          </p:cNvPr>
          <p:cNvSpPr>
            <a:spLocks noGrp="1"/>
          </p:cNvSpPr>
          <p:nvPr>
            <p:ph type="body" sz="half" idx="2"/>
          </p:nvPr>
        </p:nvSpPr>
        <p:spPr>
          <a:xfrm>
            <a:off x="83976" y="2265747"/>
            <a:ext cx="3429245" cy="3609040"/>
          </a:xfrm>
        </p:spPr>
        <p:txBody>
          <a:bodyPr>
            <a:normAutofit fontScale="92500" lnSpcReduction="20000"/>
          </a:bodyPr>
          <a:lstStyle/>
          <a:p>
            <a:r>
              <a:rPr lang="en-US" dirty="0"/>
              <a:t>Your best risk management defense to reduce the possibility of a complaint.</a:t>
            </a:r>
          </a:p>
          <a:p>
            <a:r>
              <a:rPr lang="en-US" dirty="0"/>
              <a:t>Keep your original copy of conversation notes used to fill in this area elsewhere.  Write it down, don’t depend on memory. Date, time, who you spoke with.</a:t>
            </a:r>
          </a:p>
          <a:p>
            <a:endParaRPr lang="en-US" dirty="0"/>
          </a:p>
          <a:p>
            <a:endParaRPr lang="en-US" dirty="0"/>
          </a:p>
          <a:p>
            <a:endParaRPr lang="en-US" dirty="0"/>
          </a:p>
          <a:p>
            <a:endParaRPr lang="en-US" dirty="0"/>
          </a:p>
          <a:p>
            <a:pPr algn="ctr"/>
            <a:r>
              <a:rPr lang="en-US" sz="1800" dirty="0"/>
              <a:t>Section XIV-State and/or Tribal Land Agency Advance Notice</a:t>
            </a:r>
            <a:r>
              <a:rPr lang="en-US" dirty="0"/>
              <a:t>  </a:t>
            </a:r>
          </a:p>
          <a:p>
            <a:r>
              <a:rPr lang="en-US" dirty="0"/>
              <a:t>Know who your abutters are.</a:t>
            </a:r>
          </a:p>
          <a:p>
            <a:r>
              <a:rPr lang="en-US" dirty="0"/>
              <a:t>Don’t forget to check if not applicable.</a:t>
            </a:r>
          </a:p>
        </p:txBody>
      </p:sp>
      <p:sp>
        <p:nvSpPr>
          <p:cNvPr id="7" name="TextBox 6">
            <a:extLst>
              <a:ext uri="{FF2B5EF4-FFF2-40B4-BE49-F238E27FC236}">
                <a16:creationId xmlns:a16="http://schemas.microsoft.com/office/drawing/2014/main" id="{933ED897-F878-4A5E-BD2B-5D9EC7046EF2}"/>
              </a:ext>
            </a:extLst>
          </p:cNvPr>
          <p:cNvSpPr txBox="1"/>
          <p:nvPr/>
        </p:nvSpPr>
        <p:spPr>
          <a:xfrm>
            <a:off x="4902869" y="2018161"/>
            <a:ext cx="2749216" cy="300082"/>
          </a:xfrm>
          <a:prstGeom prst="rect">
            <a:avLst/>
          </a:prstGeom>
          <a:noFill/>
        </p:spPr>
        <p:txBody>
          <a:bodyPr wrap="square" rtlCol="0">
            <a:spAutoFit/>
          </a:bodyPr>
          <a:lstStyle/>
          <a:p>
            <a:r>
              <a:rPr lang="en-US" sz="1350" dirty="0">
                <a:solidFill>
                  <a:schemeClr val="bg1"/>
                </a:solidFill>
                <a:highlight>
                  <a:srgbClr val="FFFF00"/>
                </a:highlight>
              </a:rPr>
              <a:t>Details will be important here</a:t>
            </a:r>
          </a:p>
        </p:txBody>
      </p:sp>
      <p:sp>
        <p:nvSpPr>
          <p:cNvPr id="8" name="Arrow: Curved Right 7">
            <a:extLst>
              <a:ext uri="{FF2B5EF4-FFF2-40B4-BE49-F238E27FC236}">
                <a16:creationId xmlns:a16="http://schemas.microsoft.com/office/drawing/2014/main" id="{FAE7F08D-204B-450E-B8E1-EA60270FA3A0}"/>
              </a:ext>
            </a:extLst>
          </p:cNvPr>
          <p:cNvSpPr/>
          <p:nvPr/>
        </p:nvSpPr>
        <p:spPr>
          <a:xfrm>
            <a:off x="4384829" y="2094500"/>
            <a:ext cx="548640" cy="91211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9" name="Arrow: Curved Left 8">
            <a:extLst>
              <a:ext uri="{FF2B5EF4-FFF2-40B4-BE49-F238E27FC236}">
                <a16:creationId xmlns:a16="http://schemas.microsoft.com/office/drawing/2014/main" id="{87BDCC25-0278-4250-BD57-B9C00AEBC6BB}"/>
              </a:ext>
            </a:extLst>
          </p:cNvPr>
          <p:cNvSpPr/>
          <p:nvPr/>
        </p:nvSpPr>
        <p:spPr>
          <a:xfrm>
            <a:off x="7377764" y="2099334"/>
            <a:ext cx="548640" cy="91211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0" name="TextBox 9">
            <a:extLst>
              <a:ext uri="{FF2B5EF4-FFF2-40B4-BE49-F238E27FC236}">
                <a16:creationId xmlns:a16="http://schemas.microsoft.com/office/drawing/2014/main" id="{3FEAC5F7-1FD3-4552-8EC5-D8ABEFC74F34}"/>
              </a:ext>
            </a:extLst>
          </p:cNvPr>
          <p:cNvSpPr txBox="1"/>
          <p:nvPr/>
        </p:nvSpPr>
        <p:spPr>
          <a:xfrm>
            <a:off x="6601085" y="3429000"/>
            <a:ext cx="1485856" cy="553998"/>
          </a:xfrm>
          <a:prstGeom prst="rect">
            <a:avLst/>
          </a:prstGeom>
          <a:noFill/>
        </p:spPr>
        <p:txBody>
          <a:bodyPr wrap="square" rtlCol="0">
            <a:spAutoFit/>
          </a:bodyPr>
          <a:lstStyle/>
          <a:p>
            <a:r>
              <a:rPr lang="en-US" sz="750" dirty="0">
                <a:solidFill>
                  <a:schemeClr val="bg1"/>
                </a:solidFill>
                <a:highlight>
                  <a:srgbClr val="FFFF00"/>
                </a:highlight>
              </a:rPr>
              <a:t>This will likely either be the certified applicator in charge or the property owner.</a:t>
            </a:r>
          </a:p>
        </p:txBody>
      </p:sp>
      <p:sp>
        <p:nvSpPr>
          <p:cNvPr id="11" name="TextBox 10">
            <a:extLst>
              <a:ext uri="{FF2B5EF4-FFF2-40B4-BE49-F238E27FC236}">
                <a16:creationId xmlns:a16="http://schemas.microsoft.com/office/drawing/2014/main" id="{2BC2BF70-CD2B-4524-8E5F-75CF7DD14F33}"/>
              </a:ext>
            </a:extLst>
          </p:cNvPr>
          <p:cNvSpPr txBox="1"/>
          <p:nvPr/>
        </p:nvSpPr>
        <p:spPr>
          <a:xfrm>
            <a:off x="6601085" y="4206648"/>
            <a:ext cx="2081633" cy="230832"/>
          </a:xfrm>
          <a:prstGeom prst="rect">
            <a:avLst/>
          </a:prstGeom>
          <a:noFill/>
        </p:spPr>
        <p:txBody>
          <a:bodyPr wrap="square" rtlCol="0">
            <a:spAutoFit/>
          </a:bodyPr>
          <a:lstStyle/>
          <a:p>
            <a:r>
              <a:rPr lang="en-US" sz="900" dirty="0">
                <a:solidFill>
                  <a:schemeClr val="bg1"/>
                </a:solidFill>
                <a:highlight>
                  <a:srgbClr val="FFFF00"/>
                </a:highlight>
              </a:rPr>
              <a:t>In person, mail, phone, etc.</a:t>
            </a:r>
          </a:p>
        </p:txBody>
      </p:sp>
      <p:cxnSp>
        <p:nvCxnSpPr>
          <p:cNvPr id="13" name="Connector: Elbow 12">
            <a:extLst>
              <a:ext uri="{FF2B5EF4-FFF2-40B4-BE49-F238E27FC236}">
                <a16:creationId xmlns:a16="http://schemas.microsoft.com/office/drawing/2014/main" id="{47F597B7-EF3D-476A-98E7-91569D9F0793}"/>
              </a:ext>
            </a:extLst>
          </p:cNvPr>
          <p:cNvCxnSpPr>
            <a:cxnSpLocks/>
          </p:cNvCxnSpPr>
          <p:nvPr/>
        </p:nvCxnSpPr>
        <p:spPr>
          <a:xfrm flipV="1">
            <a:off x="3513221" y="4653644"/>
            <a:ext cx="3963224" cy="1066021"/>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1362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54ADE-FADE-42B4-9258-62082A4A5CD7}"/>
              </a:ext>
            </a:extLst>
          </p:cNvPr>
          <p:cNvSpPr>
            <a:spLocks noGrp="1"/>
          </p:cNvSpPr>
          <p:nvPr>
            <p:ph type="title"/>
          </p:nvPr>
        </p:nvSpPr>
        <p:spPr>
          <a:xfrm>
            <a:off x="866215" y="993360"/>
            <a:ext cx="5559986" cy="390941"/>
          </a:xfrm>
        </p:spPr>
        <p:txBody>
          <a:bodyPr/>
          <a:lstStyle/>
          <a:p>
            <a:pPr algn="ctr"/>
            <a:r>
              <a:rPr lang="en-US" dirty="0"/>
              <a:t>Section XV- Air Monitoring Plan</a:t>
            </a:r>
          </a:p>
        </p:txBody>
      </p:sp>
      <p:pic>
        <p:nvPicPr>
          <p:cNvPr id="6" name="Content Placeholder 5">
            <a:extLst>
              <a:ext uri="{FF2B5EF4-FFF2-40B4-BE49-F238E27FC236}">
                <a16:creationId xmlns:a16="http://schemas.microsoft.com/office/drawing/2014/main" id="{73E9C906-3E98-4379-9990-A944DE1463EA}"/>
              </a:ext>
            </a:extLst>
          </p:cNvPr>
          <p:cNvPicPr>
            <a:picLocks noGrp="1" noChangeAspect="1"/>
          </p:cNvPicPr>
          <p:nvPr>
            <p:ph idx="1"/>
          </p:nvPr>
        </p:nvPicPr>
        <p:blipFill>
          <a:blip r:embed="rId3"/>
          <a:stretch>
            <a:fillRect/>
          </a:stretch>
        </p:blipFill>
        <p:spPr>
          <a:xfrm>
            <a:off x="370741" y="1873458"/>
            <a:ext cx="7719159" cy="4127292"/>
          </a:xfrm>
        </p:spPr>
      </p:pic>
      <p:sp>
        <p:nvSpPr>
          <p:cNvPr id="4" name="Text Placeholder 3">
            <a:extLst>
              <a:ext uri="{FF2B5EF4-FFF2-40B4-BE49-F238E27FC236}">
                <a16:creationId xmlns:a16="http://schemas.microsoft.com/office/drawing/2014/main" id="{E3AA9B4B-1CB2-49DC-A18D-7B1D47E9A4C5}"/>
              </a:ext>
            </a:extLst>
          </p:cNvPr>
          <p:cNvSpPr>
            <a:spLocks noGrp="1"/>
          </p:cNvSpPr>
          <p:nvPr>
            <p:ph type="body" sz="half" idx="2"/>
          </p:nvPr>
        </p:nvSpPr>
        <p:spPr>
          <a:xfrm>
            <a:off x="228395" y="1327151"/>
            <a:ext cx="8680655" cy="298450"/>
          </a:xfrm>
        </p:spPr>
        <p:txBody>
          <a:bodyPr>
            <a:normAutofit lnSpcReduction="10000"/>
          </a:bodyPr>
          <a:lstStyle/>
          <a:p>
            <a:pPr algn="ctr"/>
            <a:r>
              <a:rPr lang="en-US" sz="1500" dirty="0"/>
              <a:t>Most, if not all of this can be completed once if you are creating a general plan.</a:t>
            </a:r>
          </a:p>
        </p:txBody>
      </p:sp>
      <p:sp>
        <p:nvSpPr>
          <p:cNvPr id="3" name="TextBox 2">
            <a:extLst>
              <a:ext uri="{FF2B5EF4-FFF2-40B4-BE49-F238E27FC236}">
                <a16:creationId xmlns:a16="http://schemas.microsoft.com/office/drawing/2014/main" id="{296BBE61-D4B8-42D3-8702-8DE46B05A438}"/>
              </a:ext>
            </a:extLst>
          </p:cNvPr>
          <p:cNvSpPr txBox="1"/>
          <p:nvPr/>
        </p:nvSpPr>
        <p:spPr>
          <a:xfrm>
            <a:off x="3365500" y="3365500"/>
            <a:ext cx="3124200" cy="923330"/>
          </a:xfrm>
          <a:prstGeom prst="rect">
            <a:avLst/>
          </a:prstGeom>
          <a:noFill/>
        </p:spPr>
        <p:txBody>
          <a:bodyPr wrap="square" rtlCol="0">
            <a:spAutoFit/>
          </a:bodyPr>
          <a:lstStyle/>
          <a:p>
            <a:r>
              <a:rPr lang="en-US" sz="1350" dirty="0">
                <a:highlight>
                  <a:srgbClr val="FF0000"/>
                </a:highlight>
              </a:rPr>
              <a:t>EXAMPLE:</a:t>
            </a:r>
          </a:p>
          <a:p>
            <a:r>
              <a:rPr lang="en-US" sz="1350" dirty="0">
                <a:solidFill>
                  <a:srgbClr val="FF0000"/>
                </a:solidFill>
              </a:rPr>
              <a:t>Drager Pump: </a:t>
            </a:r>
            <a:r>
              <a:rPr lang="en-US" sz="1350" dirty="0" err="1">
                <a:solidFill>
                  <a:srgbClr val="FF0000"/>
                </a:solidFill>
              </a:rPr>
              <a:t>p/n</a:t>
            </a:r>
            <a:r>
              <a:rPr lang="en-US" sz="1350" dirty="0">
                <a:solidFill>
                  <a:srgbClr val="FF0000"/>
                </a:solidFill>
              </a:rPr>
              <a:t> 640000</a:t>
            </a:r>
          </a:p>
          <a:p>
            <a:r>
              <a:rPr lang="en-US" sz="1350" dirty="0">
                <a:solidFill>
                  <a:srgbClr val="FF0000"/>
                </a:solidFill>
              </a:rPr>
              <a:t>Drager Tubes:  Chloropicrin 0.1/a</a:t>
            </a:r>
          </a:p>
          <a:p>
            <a:r>
              <a:rPr lang="en-US" sz="1350" dirty="0" err="1">
                <a:solidFill>
                  <a:srgbClr val="FF0000"/>
                </a:solidFill>
              </a:rPr>
              <a:t>p/n</a:t>
            </a:r>
            <a:r>
              <a:rPr lang="en-US" sz="1350" dirty="0">
                <a:solidFill>
                  <a:srgbClr val="FF0000"/>
                </a:solidFill>
              </a:rPr>
              <a:t> 8103421</a:t>
            </a:r>
          </a:p>
        </p:txBody>
      </p:sp>
    </p:spTree>
    <p:extLst>
      <p:ext uri="{BB962C8B-B14F-4D97-AF65-F5344CB8AC3E}">
        <p14:creationId xmlns:p14="http://schemas.microsoft.com/office/powerpoint/2010/main" val="1798979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A57CD-1B5F-4ED7-A66D-AA434E2ADA25}"/>
              </a:ext>
            </a:extLst>
          </p:cNvPr>
          <p:cNvSpPr>
            <a:spLocks noGrp="1"/>
          </p:cNvSpPr>
          <p:nvPr>
            <p:ph type="title"/>
          </p:nvPr>
        </p:nvSpPr>
        <p:spPr>
          <a:xfrm>
            <a:off x="270711" y="1043741"/>
            <a:ext cx="3892215" cy="992604"/>
          </a:xfrm>
        </p:spPr>
        <p:txBody>
          <a:bodyPr/>
          <a:lstStyle/>
          <a:p>
            <a:pPr algn="ctr"/>
            <a:r>
              <a:rPr lang="en-US" dirty="0"/>
              <a:t>Section XVI-</a:t>
            </a:r>
            <a:br>
              <a:rPr lang="en-US" dirty="0"/>
            </a:br>
            <a:r>
              <a:rPr lang="en-US" dirty="0"/>
              <a:t>Good Agricultural Practices</a:t>
            </a:r>
            <a:br>
              <a:rPr lang="en-US" dirty="0"/>
            </a:br>
            <a:r>
              <a:rPr lang="en-US" dirty="0"/>
              <a:t>(GAPS)</a:t>
            </a:r>
          </a:p>
        </p:txBody>
      </p:sp>
      <p:pic>
        <p:nvPicPr>
          <p:cNvPr id="6" name="Content Placeholder 5">
            <a:extLst>
              <a:ext uri="{FF2B5EF4-FFF2-40B4-BE49-F238E27FC236}">
                <a16:creationId xmlns:a16="http://schemas.microsoft.com/office/drawing/2014/main" id="{6D7AAE28-2EE2-4083-979C-4D9E658AADC5}"/>
              </a:ext>
            </a:extLst>
          </p:cNvPr>
          <p:cNvPicPr>
            <a:picLocks noGrp="1" noChangeAspect="1"/>
          </p:cNvPicPr>
          <p:nvPr>
            <p:ph idx="1"/>
          </p:nvPr>
        </p:nvPicPr>
        <p:blipFill>
          <a:blip r:embed="rId2"/>
          <a:stretch>
            <a:fillRect/>
          </a:stretch>
        </p:blipFill>
        <p:spPr>
          <a:xfrm>
            <a:off x="4478571" y="1043740"/>
            <a:ext cx="4394718" cy="4709627"/>
          </a:xfrm>
        </p:spPr>
      </p:pic>
      <p:sp>
        <p:nvSpPr>
          <p:cNvPr id="4" name="Text Placeholder 3">
            <a:extLst>
              <a:ext uri="{FF2B5EF4-FFF2-40B4-BE49-F238E27FC236}">
                <a16:creationId xmlns:a16="http://schemas.microsoft.com/office/drawing/2014/main" id="{DDCFEFCA-39C6-46C7-B234-663F6A6D3C4D}"/>
              </a:ext>
            </a:extLst>
          </p:cNvPr>
          <p:cNvSpPr>
            <a:spLocks noGrp="1"/>
          </p:cNvSpPr>
          <p:nvPr>
            <p:ph type="body" sz="half" idx="2"/>
          </p:nvPr>
        </p:nvSpPr>
        <p:spPr>
          <a:xfrm>
            <a:off x="270712" y="2571751"/>
            <a:ext cx="3146301" cy="2804159"/>
          </a:xfrm>
        </p:spPr>
        <p:txBody>
          <a:bodyPr>
            <a:normAutofit/>
          </a:bodyPr>
          <a:lstStyle/>
          <a:p>
            <a:r>
              <a:rPr lang="en-US" sz="1350" dirty="0"/>
              <a:t>Pretty much self-explanatory, good opportunity to create a general plan here.</a:t>
            </a:r>
          </a:p>
        </p:txBody>
      </p:sp>
      <p:sp>
        <p:nvSpPr>
          <p:cNvPr id="7" name="Arrow: Curved Left 6">
            <a:extLst>
              <a:ext uri="{FF2B5EF4-FFF2-40B4-BE49-F238E27FC236}">
                <a16:creationId xmlns:a16="http://schemas.microsoft.com/office/drawing/2014/main" id="{C69DDAC8-65C1-4135-BA31-3809290C4E6A}"/>
              </a:ext>
            </a:extLst>
          </p:cNvPr>
          <p:cNvSpPr/>
          <p:nvPr/>
        </p:nvSpPr>
        <p:spPr>
          <a:xfrm>
            <a:off x="7243010" y="1452814"/>
            <a:ext cx="945683" cy="208747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8" name="TextBox 7">
            <a:extLst>
              <a:ext uri="{FF2B5EF4-FFF2-40B4-BE49-F238E27FC236}">
                <a16:creationId xmlns:a16="http://schemas.microsoft.com/office/drawing/2014/main" id="{7306BAEC-A475-4D75-B7F4-73BA5F0E7624}"/>
              </a:ext>
            </a:extLst>
          </p:cNvPr>
          <p:cNvSpPr txBox="1"/>
          <p:nvPr/>
        </p:nvSpPr>
        <p:spPr>
          <a:xfrm>
            <a:off x="4812632" y="3022935"/>
            <a:ext cx="2568742" cy="507831"/>
          </a:xfrm>
          <a:prstGeom prst="rect">
            <a:avLst/>
          </a:prstGeom>
          <a:noFill/>
        </p:spPr>
        <p:txBody>
          <a:bodyPr wrap="square" rtlCol="0">
            <a:spAutoFit/>
          </a:bodyPr>
          <a:lstStyle/>
          <a:p>
            <a:r>
              <a:rPr lang="en-US" sz="900" dirty="0">
                <a:solidFill>
                  <a:srgbClr val="FF0000"/>
                </a:solidFill>
              </a:rPr>
              <a:t>How was application depth determined ?</a:t>
            </a:r>
          </a:p>
          <a:p>
            <a:r>
              <a:rPr lang="en-US" sz="900" dirty="0">
                <a:solidFill>
                  <a:srgbClr val="FF0000"/>
                </a:solidFill>
              </a:rPr>
              <a:t>How do you prevent end row spillage ?</a:t>
            </a:r>
          </a:p>
          <a:p>
            <a:r>
              <a:rPr lang="en-US" sz="900" dirty="0">
                <a:solidFill>
                  <a:srgbClr val="FF0000"/>
                </a:solidFill>
              </a:rPr>
              <a:t>Etc.</a:t>
            </a:r>
          </a:p>
        </p:txBody>
      </p:sp>
    </p:spTree>
    <p:extLst>
      <p:ext uri="{BB962C8B-B14F-4D97-AF65-F5344CB8AC3E}">
        <p14:creationId xmlns:p14="http://schemas.microsoft.com/office/powerpoint/2010/main" val="2283130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2E11D-A46B-4231-88C9-D38E979E0F4C}"/>
              </a:ext>
            </a:extLst>
          </p:cNvPr>
          <p:cNvSpPr>
            <a:spLocks noGrp="1"/>
          </p:cNvSpPr>
          <p:nvPr>
            <p:ph type="title"/>
          </p:nvPr>
        </p:nvSpPr>
        <p:spPr>
          <a:xfrm>
            <a:off x="207003" y="1025202"/>
            <a:ext cx="3180009" cy="356896"/>
          </a:xfrm>
        </p:spPr>
        <p:txBody>
          <a:bodyPr/>
          <a:lstStyle/>
          <a:p>
            <a:r>
              <a:rPr lang="en-US" dirty="0"/>
              <a:t>Handler Information Sheet</a:t>
            </a:r>
          </a:p>
        </p:txBody>
      </p:sp>
      <p:pic>
        <p:nvPicPr>
          <p:cNvPr id="6" name="Content Placeholder 5">
            <a:extLst>
              <a:ext uri="{FF2B5EF4-FFF2-40B4-BE49-F238E27FC236}">
                <a16:creationId xmlns:a16="http://schemas.microsoft.com/office/drawing/2014/main" id="{2D7F9367-311D-44C4-B329-09EA1171A759}"/>
              </a:ext>
            </a:extLst>
          </p:cNvPr>
          <p:cNvPicPr>
            <a:picLocks noGrp="1" noChangeAspect="1"/>
          </p:cNvPicPr>
          <p:nvPr>
            <p:ph idx="1"/>
          </p:nvPr>
        </p:nvPicPr>
        <p:blipFill>
          <a:blip r:embed="rId2"/>
          <a:stretch>
            <a:fillRect/>
          </a:stretch>
        </p:blipFill>
        <p:spPr>
          <a:xfrm rot="5400000">
            <a:off x="2516070" y="-413183"/>
            <a:ext cx="4114799" cy="8377163"/>
          </a:xfrm>
        </p:spPr>
      </p:pic>
      <p:sp>
        <p:nvSpPr>
          <p:cNvPr id="4" name="Text Placeholder 3">
            <a:extLst>
              <a:ext uri="{FF2B5EF4-FFF2-40B4-BE49-F238E27FC236}">
                <a16:creationId xmlns:a16="http://schemas.microsoft.com/office/drawing/2014/main" id="{75C55001-B4EF-4A4D-852B-6B043ECE0DEC}"/>
              </a:ext>
            </a:extLst>
          </p:cNvPr>
          <p:cNvSpPr>
            <a:spLocks noGrp="1"/>
          </p:cNvSpPr>
          <p:nvPr>
            <p:ph type="body" sz="half" idx="2"/>
          </p:nvPr>
        </p:nvSpPr>
        <p:spPr>
          <a:xfrm>
            <a:off x="3275046" y="1025201"/>
            <a:ext cx="5661952" cy="542138"/>
          </a:xfrm>
        </p:spPr>
        <p:txBody>
          <a:bodyPr>
            <a:normAutofit fontScale="92500" lnSpcReduction="10000"/>
          </a:bodyPr>
          <a:lstStyle/>
          <a:p>
            <a:r>
              <a:rPr lang="en-US" sz="1200" dirty="0"/>
              <a:t>There should be a </a:t>
            </a:r>
            <a:r>
              <a:rPr lang="en-US" sz="1200" dirty="0">
                <a:solidFill>
                  <a:srgbClr val="FFFF00"/>
                </a:solidFill>
              </a:rPr>
              <a:t>separate sheet </a:t>
            </a:r>
            <a:r>
              <a:rPr lang="en-US" sz="1200" dirty="0"/>
              <a:t>for each handler.</a:t>
            </a:r>
          </a:p>
          <a:p>
            <a:r>
              <a:rPr lang="en-US" sz="1200" dirty="0"/>
              <a:t>Again, this could be completed for a general plan and updated annually.</a:t>
            </a:r>
          </a:p>
        </p:txBody>
      </p:sp>
    </p:spTree>
    <p:extLst>
      <p:ext uri="{BB962C8B-B14F-4D97-AF65-F5344CB8AC3E}">
        <p14:creationId xmlns:p14="http://schemas.microsoft.com/office/powerpoint/2010/main" val="1892357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882293B-B86A-4B37-AF8C-1AE1F05EABF7}"/>
              </a:ext>
            </a:extLst>
          </p:cNvPr>
          <p:cNvSpPr>
            <a:spLocks noGrp="1"/>
          </p:cNvSpPr>
          <p:nvPr>
            <p:ph type="title"/>
          </p:nvPr>
        </p:nvSpPr>
        <p:spPr>
          <a:xfrm>
            <a:off x="484584" y="233264"/>
            <a:ext cx="8202216" cy="2031325"/>
          </a:xfrm>
        </p:spPr>
        <p:txBody>
          <a:bodyPr/>
          <a:lstStyle/>
          <a:p>
            <a:pPr algn="ctr"/>
            <a:r>
              <a:rPr lang="en-US" dirty="0"/>
              <a:t>Step 4-Keep a record of the fumigation application in your </a:t>
            </a:r>
            <a:r>
              <a:rPr lang="en-US" sz="3600" dirty="0"/>
              <a:t>Pesticide Applicator Log Book</a:t>
            </a:r>
          </a:p>
        </p:txBody>
      </p:sp>
      <p:pic>
        <p:nvPicPr>
          <p:cNvPr id="10" name="Content Placeholder 9">
            <a:extLst>
              <a:ext uri="{FF2B5EF4-FFF2-40B4-BE49-F238E27FC236}">
                <a16:creationId xmlns:a16="http://schemas.microsoft.com/office/drawing/2014/main" id="{F1498259-F195-46D8-857B-DCB2D8C43230}"/>
              </a:ext>
            </a:extLst>
          </p:cNvPr>
          <p:cNvPicPr>
            <a:picLocks noGrp="1" noChangeAspect="1"/>
          </p:cNvPicPr>
          <p:nvPr>
            <p:ph idx="1"/>
          </p:nvPr>
        </p:nvPicPr>
        <p:blipFill>
          <a:blip r:embed="rId2"/>
          <a:stretch>
            <a:fillRect/>
          </a:stretch>
        </p:blipFill>
        <p:spPr>
          <a:xfrm>
            <a:off x="3191022" y="2495531"/>
            <a:ext cx="5594349" cy="4195762"/>
          </a:xfrm>
        </p:spPr>
      </p:pic>
      <p:sp>
        <p:nvSpPr>
          <p:cNvPr id="11" name="TextBox 10">
            <a:extLst>
              <a:ext uri="{FF2B5EF4-FFF2-40B4-BE49-F238E27FC236}">
                <a16:creationId xmlns:a16="http://schemas.microsoft.com/office/drawing/2014/main" id="{147F63C8-A34E-4F08-8FAA-B942F1C9DEF2}"/>
              </a:ext>
            </a:extLst>
          </p:cNvPr>
          <p:cNvSpPr txBox="1"/>
          <p:nvPr/>
        </p:nvSpPr>
        <p:spPr>
          <a:xfrm>
            <a:off x="358629" y="3208564"/>
            <a:ext cx="2417520" cy="2862322"/>
          </a:xfrm>
          <a:prstGeom prst="rect">
            <a:avLst/>
          </a:prstGeom>
          <a:noFill/>
        </p:spPr>
        <p:txBody>
          <a:bodyPr wrap="square" rtlCol="0">
            <a:spAutoFit/>
          </a:bodyPr>
          <a:lstStyle/>
          <a:p>
            <a:r>
              <a:rPr lang="en-US" dirty="0"/>
              <a:t>All pesticide applications must be recorded in the Log Book.  </a:t>
            </a:r>
          </a:p>
          <a:p>
            <a:endParaRPr lang="en-US" dirty="0"/>
          </a:p>
          <a:p>
            <a:endParaRPr lang="en-US" dirty="0"/>
          </a:p>
          <a:p>
            <a:r>
              <a:rPr lang="en-US" dirty="0"/>
              <a:t>This is a requirement independent of fumigation-specific regulations. </a:t>
            </a:r>
          </a:p>
        </p:txBody>
      </p:sp>
    </p:spTree>
    <p:extLst>
      <p:ext uri="{BB962C8B-B14F-4D97-AF65-F5344CB8AC3E}">
        <p14:creationId xmlns:p14="http://schemas.microsoft.com/office/powerpoint/2010/main" val="2753088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37477-80EB-430B-B76A-FD998976445F}"/>
              </a:ext>
            </a:extLst>
          </p:cNvPr>
          <p:cNvSpPr>
            <a:spLocks noGrp="1"/>
          </p:cNvSpPr>
          <p:nvPr>
            <p:ph type="title"/>
          </p:nvPr>
        </p:nvSpPr>
        <p:spPr/>
        <p:txBody>
          <a:bodyPr/>
          <a:lstStyle/>
          <a:p>
            <a:pPr algn="ctr"/>
            <a:r>
              <a:rPr lang="en-US" dirty="0"/>
              <a:t>Objective of this Presentation:</a:t>
            </a:r>
          </a:p>
        </p:txBody>
      </p:sp>
      <p:sp>
        <p:nvSpPr>
          <p:cNvPr id="3" name="Content Placeholder 2">
            <a:extLst>
              <a:ext uri="{FF2B5EF4-FFF2-40B4-BE49-F238E27FC236}">
                <a16:creationId xmlns:a16="http://schemas.microsoft.com/office/drawing/2014/main" id="{303DA1D1-58CA-4FB7-910D-22CCF4DE70EA}"/>
              </a:ext>
            </a:extLst>
          </p:cNvPr>
          <p:cNvSpPr>
            <a:spLocks noGrp="1"/>
          </p:cNvSpPr>
          <p:nvPr>
            <p:ph idx="1"/>
          </p:nvPr>
        </p:nvSpPr>
        <p:spPr>
          <a:xfrm>
            <a:off x="827484" y="2396939"/>
            <a:ext cx="6709906" cy="2376590"/>
          </a:xfrm>
        </p:spPr>
        <p:txBody>
          <a:bodyPr>
            <a:normAutofit fontScale="85000" lnSpcReduction="20000"/>
          </a:bodyPr>
          <a:lstStyle/>
          <a:p>
            <a:r>
              <a:rPr lang="en-US" dirty="0"/>
              <a:t>Illustrate the regulatory requirements associated with soil fumigation in sufficient detail to help you: </a:t>
            </a:r>
          </a:p>
          <a:p>
            <a:pPr lvl="1"/>
            <a:r>
              <a:rPr lang="en-US" dirty="0"/>
              <a:t>See the compliance process as a series of individual steps that can be completed in a systematic manner </a:t>
            </a:r>
          </a:p>
          <a:p>
            <a:pPr lvl="1"/>
            <a:r>
              <a:rPr lang="en-US" dirty="0"/>
              <a:t>Utilize the regulatory requirements as an effective tool to: </a:t>
            </a:r>
          </a:p>
          <a:p>
            <a:pPr lvl="2"/>
            <a:r>
              <a:rPr lang="en-US" dirty="0"/>
              <a:t>accurately document  your fumigation applications, </a:t>
            </a:r>
          </a:p>
          <a:p>
            <a:pPr lvl="2"/>
            <a:r>
              <a:rPr lang="en-US" dirty="0"/>
              <a:t>reduce risk of exposure to complaints </a:t>
            </a:r>
          </a:p>
          <a:p>
            <a:pPr lvl="2"/>
            <a:r>
              <a:rPr lang="en-US" dirty="0"/>
              <a:t>reduce duplication of paperwork.  </a:t>
            </a:r>
          </a:p>
        </p:txBody>
      </p:sp>
    </p:spTree>
    <p:extLst>
      <p:ext uri="{BB962C8B-B14F-4D97-AF65-F5344CB8AC3E}">
        <p14:creationId xmlns:p14="http://schemas.microsoft.com/office/powerpoint/2010/main" val="3671527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9FFE7-AC59-44E0-BC03-5A2F8DAF5C46}"/>
              </a:ext>
            </a:extLst>
          </p:cNvPr>
          <p:cNvSpPr>
            <a:spLocks noGrp="1"/>
          </p:cNvSpPr>
          <p:nvPr>
            <p:ph type="title"/>
          </p:nvPr>
        </p:nvSpPr>
        <p:spPr>
          <a:xfrm>
            <a:off x="335901" y="335902"/>
            <a:ext cx="8546841" cy="774441"/>
          </a:xfrm>
        </p:spPr>
        <p:txBody>
          <a:bodyPr/>
          <a:lstStyle/>
          <a:p>
            <a:r>
              <a:rPr lang="en-US" dirty="0"/>
              <a:t>Sprayer Calibration Log</a:t>
            </a:r>
          </a:p>
        </p:txBody>
      </p:sp>
      <p:pic>
        <p:nvPicPr>
          <p:cNvPr id="5" name="Content Placeholder 4">
            <a:extLst>
              <a:ext uri="{FF2B5EF4-FFF2-40B4-BE49-F238E27FC236}">
                <a16:creationId xmlns:a16="http://schemas.microsoft.com/office/drawing/2014/main" id="{81964DCA-2C7F-4B15-A13C-F686523435B1}"/>
              </a:ext>
            </a:extLst>
          </p:cNvPr>
          <p:cNvPicPr>
            <a:picLocks noGrp="1" noChangeAspect="1"/>
          </p:cNvPicPr>
          <p:nvPr>
            <p:ph idx="1"/>
          </p:nvPr>
        </p:nvPicPr>
        <p:blipFill>
          <a:blip r:embed="rId2"/>
          <a:stretch>
            <a:fillRect/>
          </a:stretch>
        </p:blipFill>
        <p:spPr>
          <a:xfrm>
            <a:off x="180363" y="1648437"/>
            <a:ext cx="8783273" cy="4545784"/>
          </a:xfrm>
        </p:spPr>
      </p:pic>
      <p:sp>
        <p:nvSpPr>
          <p:cNvPr id="6" name="TextBox 5">
            <a:extLst>
              <a:ext uri="{FF2B5EF4-FFF2-40B4-BE49-F238E27FC236}">
                <a16:creationId xmlns:a16="http://schemas.microsoft.com/office/drawing/2014/main" id="{7B56F001-2B52-41DC-B78C-138FEF47D911}"/>
              </a:ext>
            </a:extLst>
          </p:cNvPr>
          <p:cNvSpPr txBox="1"/>
          <p:nvPr/>
        </p:nvSpPr>
        <p:spPr>
          <a:xfrm>
            <a:off x="2667085" y="3120352"/>
            <a:ext cx="3317033" cy="507831"/>
          </a:xfrm>
          <a:prstGeom prst="rect">
            <a:avLst/>
          </a:prstGeom>
          <a:noFill/>
        </p:spPr>
        <p:txBody>
          <a:bodyPr wrap="square" rtlCol="0">
            <a:spAutoFit/>
          </a:bodyPr>
          <a:lstStyle/>
          <a:p>
            <a:r>
              <a:rPr lang="en-US" sz="1350" dirty="0">
                <a:solidFill>
                  <a:srgbClr val="C00000"/>
                </a:solidFill>
              </a:rPr>
              <a:t>“Sprayer” in this instance is intended to mean “application rig”.</a:t>
            </a:r>
          </a:p>
        </p:txBody>
      </p:sp>
      <p:sp>
        <p:nvSpPr>
          <p:cNvPr id="7" name="TextBox 6">
            <a:extLst>
              <a:ext uri="{FF2B5EF4-FFF2-40B4-BE49-F238E27FC236}">
                <a16:creationId xmlns:a16="http://schemas.microsoft.com/office/drawing/2014/main" id="{4BD77C15-9954-4B87-BE55-31B52AD965AE}"/>
              </a:ext>
            </a:extLst>
          </p:cNvPr>
          <p:cNvSpPr txBox="1"/>
          <p:nvPr/>
        </p:nvSpPr>
        <p:spPr>
          <a:xfrm>
            <a:off x="2554448" y="3921329"/>
            <a:ext cx="4819475" cy="507831"/>
          </a:xfrm>
          <a:prstGeom prst="rect">
            <a:avLst/>
          </a:prstGeom>
          <a:noFill/>
        </p:spPr>
        <p:txBody>
          <a:bodyPr wrap="square" rtlCol="0">
            <a:spAutoFit/>
          </a:bodyPr>
          <a:lstStyle/>
          <a:p>
            <a:r>
              <a:rPr lang="en-US" sz="1350" dirty="0">
                <a:solidFill>
                  <a:srgbClr val="C00000"/>
                </a:solidFill>
              </a:rPr>
              <a:t>Fill out applicable blanks, with “n/a” in those not applicable.</a:t>
            </a:r>
          </a:p>
        </p:txBody>
      </p:sp>
    </p:spTree>
    <p:extLst>
      <p:ext uri="{BB962C8B-B14F-4D97-AF65-F5344CB8AC3E}">
        <p14:creationId xmlns:p14="http://schemas.microsoft.com/office/powerpoint/2010/main" val="3751827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CAA27-62C5-465B-AAE9-43D41660C98D}"/>
              </a:ext>
            </a:extLst>
          </p:cNvPr>
          <p:cNvSpPr>
            <a:spLocks noGrp="1"/>
          </p:cNvSpPr>
          <p:nvPr>
            <p:ph type="title"/>
          </p:nvPr>
        </p:nvSpPr>
        <p:spPr>
          <a:xfrm>
            <a:off x="587829" y="270588"/>
            <a:ext cx="8024326" cy="765110"/>
          </a:xfrm>
        </p:spPr>
        <p:txBody>
          <a:bodyPr/>
          <a:lstStyle/>
          <a:p>
            <a:pPr algn="ctr"/>
            <a:r>
              <a:rPr lang="en-US" dirty="0"/>
              <a:t>Pesticide Key</a:t>
            </a:r>
          </a:p>
        </p:txBody>
      </p:sp>
      <p:pic>
        <p:nvPicPr>
          <p:cNvPr id="5" name="Content Placeholder 4">
            <a:extLst>
              <a:ext uri="{FF2B5EF4-FFF2-40B4-BE49-F238E27FC236}">
                <a16:creationId xmlns:a16="http://schemas.microsoft.com/office/drawing/2014/main" id="{AFB71ECF-970A-402F-8EFB-079D57C261F8}"/>
              </a:ext>
            </a:extLst>
          </p:cNvPr>
          <p:cNvPicPr>
            <a:picLocks noGrp="1" noChangeAspect="1"/>
          </p:cNvPicPr>
          <p:nvPr>
            <p:ph idx="1"/>
          </p:nvPr>
        </p:nvPicPr>
        <p:blipFill>
          <a:blip r:embed="rId3"/>
          <a:stretch>
            <a:fillRect/>
          </a:stretch>
        </p:blipFill>
        <p:spPr>
          <a:xfrm>
            <a:off x="90974" y="1690008"/>
            <a:ext cx="8859416" cy="3853543"/>
          </a:xfrm>
        </p:spPr>
      </p:pic>
    </p:spTree>
    <p:extLst>
      <p:ext uri="{BB962C8B-B14F-4D97-AF65-F5344CB8AC3E}">
        <p14:creationId xmlns:p14="http://schemas.microsoft.com/office/powerpoint/2010/main" val="1811296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A0EE4-87EB-47E7-8B8D-31F86CCF231E}"/>
              </a:ext>
            </a:extLst>
          </p:cNvPr>
          <p:cNvSpPr>
            <a:spLocks noGrp="1"/>
          </p:cNvSpPr>
          <p:nvPr>
            <p:ph type="title"/>
          </p:nvPr>
        </p:nvSpPr>
        <p:spPr>
          <a:xfrm>
            <a:off x="681135" y="298934"/>
            <a:ext cx="5063850" cy="792748"/>
          </a:xfrm>
        </p:spPr>
        <p:txBody>
          <a:bodyPr/>
          <a:lstStyle/>
          <a:p>
            <a:r>
              <a:rPr lang="en-US" dirty="0"/>
              <a:t>Applicator Log</a:t>
            </a:r>
          </a:p>
        </p:txBody>
      </p:sp>
      <p:pic>
        <p:nvPicPr>
          <p:cNvPr id="5" name="Content Placeholder 4">
            <a:extLst>
              <a:ext uri="{FF2B5EF4-FFF2-40B4-BE49-F238E27FC236}">
                <a16:creationId xmlns:a16="http://schemas.microsoft.com/office/drawing/2014/main" id="{9FB253F6-D5A1-4D5C-B284-E3F0EDF738F8}"/>
              </a:ext>
            </a:extLst>
          </p:cNvPr>
          <p:cNvPicPr>
            <a:picLocks noGrp="1" noChangeAspect="1"/>
          </p:cNvPicPr>
          <p:nvPr>
            <p:ph idx="1"/>
          </p:nvPr>
        </p:nvPicPr>
        <p:blipFill>
          <a:blip r:embed="rId3"/>
          <a:stretch>
            <a:fillRect/>
          </a:stretch>
        </p:blipFill>
        <p:spPr>
          <a:xfrm>
            <a:off x="1" y="1536052"/>
            <a:ext cx="9144000" cy="4849586"/>
          </a:xfrm>
        </p:spPr>
      </p:pic>
      <p:sp>
        <p:nvSpPr>
          <p:cNvPr id="6" name="TextBox 5">
            <a:extLst>
              <a:ext uri="{FF2B5EF4-FFF2-40B4-BE49-F238E27FC236}">
                <a16:creationId xmlns:a16="http://schemas.microsoft.com/office/drawing/2014/main" id="{4CF41AC2-97D2-473B-BE19-95562F47EA06}"/>
              </a:ext>
            </a:extLst>
          </p:cNvPr>
          <p:cNvSpPr txBox="1"/>
          <p:nvPr/>
        </p:nvSpPr>
        <p:spPr>
          <a:xfrm>
            <a:off x="135401" y="1588453"/>
            <a:ext cx="6305162" cy="715581"/>
          </a:xfrm>
          <a:prstGeom prst="rect">
            <a:avLst/>
          </a:prstGeom>
          <a:noFill/>
        </p:spPr>
        <p:txBody>
          <a:bodyPr wrap="square" rtlCol="0">
            <a:spAutoFit/>
          </a:bodyPr>
          <a:lstStyle/>
          <a:p>
            <a:r>
              <a:rPr lang="en-US" sz="1350" dirty="0">
                <a:solidFill>
                  <a:srgbClr val="FFFF00"/>
                </a:solidFill>
              </a:rPr>
              <a:t>This shows more specific climate information  for the date/time of application, as opposed to the more general information in the Fumigation Management Plan.</a:t>
            </a:r>
          </a:p>
        </p:txBody>
      </p:sp>
      <p:sp>
        <p:nvSpPr>
          <p:cNvPr id="7" name="TextBox 6">
            <a:extLst>
              <a:ext uri="{FF2B5EF4-FFF2-40B4-BE49-F238E27FC236}">
                <a16:creationId xmlns:a16="http://schemas.microsoft.com/office/drawing/2014/main" id="{9FF33AA6-3938-4098-A4FD-4D7C3E8C98AC}"/>
              </a:ext>
            </a:extLst>
          </p:cNvPr>
          <p:cNvSpPr txBox="1"/>
          <p:nvPr/>
        </p:nvSpPr>
        <p:spPr>
          <a:xfrm>
            <a:off x="1038137" y="3298446"/>
            <a:ext cx="3249608" cy="1546577"/>
          </a:xfrm>
          <a:prstGeom prst="rect">
            <a:avLst/>
          </a:prstGeom>
          <a:noFill/>
        </p:spPr>
        <p:txBody>
          <a:bodyPr wrap="none" rtlCol="0">
            <a:spAutoFit/>
          </a:bodyPr>
          <a:lstStyle/>
          <a:p>
            <a:r>
              <a:rPr lang="en-US" sz="1350" dirty="0">
                <a:solidFill>
                  <a:srgbClr val="C00000"/>
                </a:solidFill>
              </a:rPr>
              <a:t>Items that are more specific include:</a:t>
            </a:r>
          </a:p>
          <a:p>
            <a:r>
              <a:rPr lang="en-US" sz="1350">
                <a:solidFill>
                  <a:srgbClr val="C00000"/>
                </a:solidFill>
              </a:rPr>
              <a:t>Actual Application Date</a:t>
            </a:r>
            <a:endParaRPr lang="en-US" sz="1350" dirty="0">
              <a:solidFill>
                <a:srgbClr val="C00000"/>
              </a:solidFill>
            </a:endParaRPr>
          </a:p>
          <a:p>
            <a:r>
              <a:rPr lang="en-US" sz="1350" dirty="0">
                <a:solidFill>
                  <a:srgbClr val="C00000"/>
                </a:solidFill>
              </a:rPr>
              <a:t>Start time</a:t>
            </a:r>
          </a:p>
          <a:p>
            <a:r>
              <a:rPr lang="en-US" sz="1350" dirty="0">
                <a:solidFill>
                  <a:srgbClr val="C00000"/>
                </a:solidFill>
              </a:rPr>
              <a:t>Finish time</a:t>
            </a:r>
          </a:p>
          <a:p>
            <a:r>
              <a:rPr lang="en-US" sz="1350" dirty="0">
                <a:solidFill>
                  <a:srgbClr val="C00000"/>
                </a:solidFill>
              </a:rPr>
              <a:t>Wind (Speed &amp; Direction)</a:t>
            </a:r>
          </a:p>
          <a:p>
            <a:r>
              <a:rPr lang="en-US" sz="1350" dirty="0">
                <a:solidFill>
                  <a:srgbClr val="C00000"/>
                </a:solidFill>
              </a:rPr>
              <a:t>Temperature</a:t>
            </a:r>
          </a:p>
          <a:p>
            <a:r>
              <a:rPr lang="en-US" sz="1350" dirty="0">
                <a:solidFill>
                  <a:srgbClr val="C00000"/>
                </a:solidFill>
              </a:rPr>
              <a:t>Cloud cover</a:t>
            </a:r>
          </a:p>
        </p:txBody>
      </p:sp>
    </p:spTree>
    <p:extLst>
      <p:ext uri="{BB962C8B-B14F-4D97-AF65-F5344CB8AC3E}">
        <p14:creationId xmlns:p14="http://schemas.microsoft.com/office/powerpoint/2010/main" val="2726130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88918-85AC-4A36-B40D-2C96A7019D4C}"/>
              </a:ext>
            </a:extLst>
          </p:cNvPr>
          <p:cNvSpPr>
            <a:spLocks noGrp="1"/>
          </p:cNvSpPr>
          <p:nvPr>
            <p:ph type="title"/>
          </p:nvPr>
        </p:nvSpPr>
        <p:spPr>
          <a:xfrm>
            <a:off x="488002" y="2024963"/>
            <a:ext cx="2497746" cy="535726"/>
          </a:xfrm>
        </p:spPr>
        <p:txBody>
          <a:bodyPr>
            <a:normAutofit fontScale="90000"/>
          </a:bodyPr>
          <a:lstStyle/>
          <a:p>
            <a:pPr algn="ctr"/>
            <a:r>
              <a:rPr lang="en-US" dirty="0"/>
              <a:t>ALMOST</a:t>
            </a:r>
          </a:p>
        </p:txBody>
      </p:sp>
      <p:sp>
        <p:nvSpPr>
          <p:cNvPr id="9" name="Content Placeholder 8">
            <a:extLst>
              <a:ext uri="{FF2B5EF4-FFF2-40B4-BE49-F238E27FC236}">
                <a16:creationId xmlns:a16="http://schemas.microsoft.com/office/drawing/2014/main" id="{EE080021-012F-42D7-B529-5BB680F2D8FC}"/>
              </a:ext>
            </a:extLst>
          </p:cNvPr>
          <p:cNvSpPr>
            <a:spLocks noGrp="1"/>
          </p:cNvSpPr>
          <p:nvPr>
            <p:ph idx="1"/>
          </p:nvPr>
        </p:nvSpPr>
        <p:spPr>
          <a:xfrm>
            <a:off x="488002" y="2686050"/>
            <a:ext cx="2497746" cy="535726"/>
          </a:xfrm>
        </p:spPr>
        <p:txBody>
          <a:bodyPr>
            <a:normAutofit lnSpcReduction="10000"/>
          </a:bodyPr>
          <a:lstStyle/>
          <a:p>
            <a:pPr algn="ctr"/>
            <a:r>
              <a:rPr lang="en-US" sz="3000" dirty="0"/>
              <a:t>DONE !</a:t>
            </a:r>
          </a:p>
        </p:txBody>
      </p:sp>
      <p:pic>
        <p:nvPicPr>
          <p:cNvPr id="5" name="Content Placeholder 4">
            <a:extLst>
              <a:ext uri="{FF2B5EF4-FFF2-40B4-BE49-F238E27FC236}">
                <a16:creationId xmlns:a16="http://schemas.microsoft.com/office/drawing/2014/main" id="{42806FD4-8467-4715-AE2C-A81B9BB37F02}"/>
              </a:ext>
            </a:extLst>
          </p:cNvPr>
          <p:cNvPicPr>
            <a:picLocks noChangeAspect="1"/>
          </p:cNvPicPr>
          <p:nvPr/>
        </p:nvPicPr>
        <p:blipFill rotWithShape="1">
          <a:blip r:embed="rId2"/>
          <a:srcRect t="23665" r="-2" b="8299"/>
          <a:stretch/>
        </p:blipFill>
        <p:spPr>
          <a:xfrm>
            <a:off x="3476010" y="857257"/>
            <a:ext cx="5670098" cy="5143493"/>
          </a:xfrm>
          <a:prstGeom prst="rect">
            <a:avLst/>
          </a:prstGeom>
        </p:spPr>
      </p:pic>
    </p:spTree>
    <p:extLst>
      <p:ext uri="{BB962C8B-B14F-4D97-AF65-F5344CB8AC3E}">
        <p14:creationId xmlns:p14="http://schemas.microsoft.com/office/powerpoint/2010/main" val="1497068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B2B82-3A02-41F8-AD89-2B279420BC95}"/>
              </a:ext>
            </a:extLst>
          </p:cNvPr>
          <p:cNvSpPr>
            <a:spLocks noGrp="1"/>
          </p:cNvSpPr>
          <p:nvPr>
            <p:ph type="title"/>
          </p:nvPr>
        </p:nvSpPr>
        <p:spPr>
          <a:xfrm>
            <a:off x="381948" y="496991"/>
            <a:ext cx="7053542" cy="2264869"/>
          </a:xfrm>
        </p:spPr>
        <p:txBody>
          <a:bodyPr/>
          <a:lstStyle/>
          <a:p>
            <a:pPr algn="ctr"/>
            <a:r>
              <a:rPr lang="en-US" dirty="0"/>
              <a:t>Step 5:  </a:t>
            </a:r>
            <a:br>
              <a:rPr lang="en-US" dirty="0"/>
            </a:br>
            <a:r>
              <a:rPr lang="en-US" dirty="0"/>
              <a:t>Complete Your</a:t>
            </a:r>
            <a:br>
              <a:rPr lang="en-US" dirty="0"/>
            </a:br>
            <a:r>
              <a:rPr lang="en-US" dirty="0"/>
              <a:t>Post Application Summary</a:t>
            </a:r>
          </a:p>
        </p:txBody>
      </p:sp>
      <p:sp>
        <p:nvSpPr>
          <p:cNvPr id="3" name="Content Placeholder 2">
            <a:extLst>
              <a:ext uri="{FF2B5EF4-FFF2-40B4-BE49-F238E27FC236}">
                <a16:creationId xmlns:a16="http://schemas.microsoft.com/office/drawing/2014/main" id="{DB38BCDA-1A98-4AE8-A803-89FF733A7344}"/>
              </a:ext>
            </a:extLst>
          </p:cNvPr>
          <p:cNvSpPr>
            <a:spLocks noGrp="1"/>
          </p:cNvSpPr>
          <p:nvPr>
            <p:ph idx="1"/>
          </p:nvPr>
        </p:nvSpPr>
        <p:spPr>
          <a:xfrm>
            <a:off x="743264" y="3028950"/>
            <a:ext cx="8052593" cy="2632262"/>
          </a:xfrm>
        </p:spPr>
        <p:txBody>
          <a:bodyPr>
            <a:normAutofit fontScale="85000" lnSpcReduction="20000"/>
          </a:bodyPr>
          <a:lstStyle/>
          <a:p>
            <a:r>
              <a:rPr lang="en-US" dirty="0"/>
              <a:t>Must be completed within 30 days of completion of the application</a:t>
            </a:r>
          </a:p>
          <a:p>
            <a:r>
              <a:rPr lang="en-US" dirty="0"/>
              <a:t>Its purpose differs from the Fumigation Management Plan</a:t>
            </a:r>
          </a:p>
          <a:p>
            <a:pPr lvl="1"/>
            <a:r>
              <a:rPr lang="en-US" dirty="0"/>
              <a:t>It documents deviations from the Fumigation Management Plan</a:t>
            </a:r>
          </a:p>
          <a:p>
            <a:pPr lvl="1"/>
            <a:r>
              <a:rPr lang="en-US" dirty="0"/>
              <a:t>It describes measures taken to comply with GAPs, if not noted in the FMP</a:t>
            </a:r>
          </a:p>
          <a:p>
            <a:pPr lvl="1"/>
            <a:r>
              <a:rPr lang="en-US" dirty="0"/>
              <a:t>It documents incidents/complaints by abutters</a:t>
            </a:r>
          </a:p>
          <a:p>
            <a:pPr lvl="2"/>
            <a:r>
              <a:rPr lang="en-US" dirty="0"/>
              <a:t>Very important ! Don’t skimp on detail. CYA-5 minutes of writing now could save you 5 days of non-productive work later</a:t>
            </a:r>
          </a:p>
          <a:p>
            <a:r>
              <a:rPr lang="en-US" dirty="0"/>
              <a:t>Maintain the Post Application Summary along with the Fumigation Management Plan for 2 years.</a:t>
            </a:r>
          </a:p>
        </p:txBody>
      </p:sp>
    </p:spTree>
    <p:extLst>
      <p:ext uri="{BB962C8B-B14F-4D97-AF65-F5344CB8AC3E}">
        <p14:creationId xmlns:p14="http://schemas.microsoft.com/office/powerpoint/2010/main" val="2545194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32071-6D59-4ADC-B512-8C8EC61D05F5}"/>
              </a:ext>
            </a:extLst>
          </p:cNvPr>
          <p:cNvSpPr>
            <a:spLocks noGrp="1"/>
          </p:cNvSpPr>
          <p:nvPr>
            <p:ph type="title"/>
          </p:nvPr>
        </p:nvSpPr>
        <p:spPr>
          <a:xfrm>
            <a:off x="251927" y="391886"/>
            <a:ext cx="3918857" cy="6176865"/>
          </a:xfrm>
        </p:spPr>
        <p:txBody>
          <a:bodyPr/>
          <a:lstStyle/>
          <a:p>
            <a:r>
              <a:rPr lang="en-US" sz="3200" dirty="0"/>
              <a:t>Remember that how well you drive this process will have an impact on your counterparts.  A problem created by one  party may have an impact on all of us.</a:t>
            </a:r>
          </a:p>
        </p:txBody>
      </p:sp>
      <p:pic>
        <p:nvPicPr>
          <p:cNvPr id="5" name="Content Placeholder 4">
            <a:extLst>
              <a:ext uri="{FF2B5EF4-FFF2-40B4-BE49-F238E27FC236}">
                <a16:creationId xmlns:a16="http://schemas.microsoft.com/office/drawing/2014/main" id="{3AD84873-D193-4326-8E7D-812FDE4CBDE1}"/>
              </a:ext>
            </a:extLst>
          </p:cNvPr>
          <p:cNvPicPr>
            <a:picLocks noGrp="1" noChangeAspect="1"/>
          </p:cNvPicPr>
          <p:nvPr>
            <p:ph idx="1"/>
          </p:nvPr>
        </p:nvPicPr>
        <p:blipFill rotWithShape="1">
          <a:blip r:embed="rId2"/>
          <a:srcRect l="-1103" t="10785" r="443" b="-10785"/>
          <a:stretch/>
        </p:blipFill>
        <p:spPr>
          <a:xfrm>
            <a:off x="4309419" y="1762346"/>
            <a:ext cx="4366686" cy="3333308"/>
          </a:xfrm>
        </p:spPr>
      </p:pic>
    </p:spTree>
    <p:extLst>
      <p:ext uri="{BB962C8B-B14F-4D97-AF65-F5344CB8AC3E}">
        <p14:creationId xmlns:p14="http://schemas.microsoft.com/office/powerpoint/2010/main" val="3565660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058EB-7E5F-4DCE-8D95-5B4B6EDE4959}"/>
              </a:ext>
            </a:extLst>
          </p:cNvPr>
          <p:cNvSpPr>
            <a:spLocks noGrp="1"/>
          </p:cNvSpPr>
          <p:nvPr>
            <p:ph type="title"/>
          </p:nvPr>
        </p:nvSpPr>
        <p:spPr/>
        <p:txBody>
          <a:bodyPr/>
          <a:lstStyle/>
          <a:p>
            <a:r>
              <a:rPr lang="en-US" dirty="0"/>
              <a:t>Case in Point:</a:t>
            </a:r>
          </a:p>
        </p:txBody>
      </p:sp>
      <p:sp>
        <p:nvSpPr>
          <p:cNvPr id="3" name="Content Placeholder 2">
            <a:extLst>
              <a:ext uri="{FF2B5EF4-FFF2-40B4-BE49-F238E27FC236}">
                <a16:creationId xmlns:a16="http://schemas.microsoft.com/office/drawing/2014/main" id="{F1EB307B-4992-4C34-BB06-EDC711D34F10}"/>
              </a:ext>
            </a:extLst>
          </p:cNvPr>
          <p:cNvSpPr>
            <a:spLocks noGrp="1"/>
          </p:cNvSpPr>
          <p:nvPr>
            <p:ph idx="1"/>
          </p:nvPr>
        </p:nvSpPr>
        <p:spPr>
          <a:xfrm>
            <a:off x="828435" y="1331259"/>
            <a:ext cx="7690413" cy="4565688"/>
          </a:xfrm>
        </p:spPr>
        <p:txBody>
          <a:bodyPr>
            <a:normAutofit/>
          </a:bodyPr>
          <a:lstStyle/>
          <a:p>
            <a:r>
              <a:rPr lang="en-US" dirty="0"/>
              <a:t>2003 Soil Fumigant application in Kern </a:t>
            </a:r>
            <a:r>
              <a:rPr lang="en-US" dirty="0" err="1"/>
              <a:t>Cty</a:t>
            </a:r>
            <a:r>
              <a:rPr lang="en-US" dirty="0"/>
              <a:t>, California</a:t>
            </a:r>
          </a:p>
          <a:p>
            <a:r>
              <a:rPr lang="en-US" dirty="0"/>
              <a:t>80 </a:t>
            </a:r>
            <a:r>
              <a:rPr lang="en-US" dirty="0" err="1"/>
              <a:t>lb</a:t>
            </a:r>
            <a:r>
              <a:rPr lang="en-US" dirty="0"/>
              <a:t>/fumigant applied to 34 acres</a:t>
            </a:r>
          </a:p>
          <a:p>
            <a:pPr lvl="1"/>
            <a:r>
              <a:rPr lang="en-US" dirty="0"/>
              <a:t>18 acres first day</a:t>
            </a:r>
          </a:p>
          <a:p>
            <a:pPr lvl="1"/>
            <a:r>
              <a:rPr lang="en-US" dirty="0"/>
              <a:t>16 acres second day</a:t>
            </a:r>
          </a:p>
          <a:p>
            <a:r>
              <a:rPr lang="en-US" dirty="0"/>
              <a:t>Each night following applications residents ¼ mile away from the application site reported </a:t>
            </a:r>
            <a:r>
              <a:rPr lang="en-US" dirty="0" err="1"/>
              <a:t>symptons</a:t>
            </a:r>
            <a:r>
              <a:rPr lang="en-US" dirty="0"/>
              <a:t> similar to fumigant exposure-165 persons total.</a:t>
            </a:r>
          </a:p>
          <a:p>
            <a:r>
              <a:rPr lang="en-US" dirty="0"/>
              <a:t>Incident resulted in new regulations for that particular fumigant</a:t>
            </a:r>
          </a:p>
          <a:p>
            <a:pPr lvl="1"/>
            <a:r>
              <a:rPr lang="en-US" dirty="0"/>
              <a:t>No applications within ¼  of an occupied structure</a:t>
            </a:r>
          </a:p>
          <a:p>
            <a:pPr lvl="1"/>
            <a:r>
              <a:rPr lang="en-US" dirty="0"/>
              <a:t>Use of this fumigant can only  be accomplished with application of heavy tarps</a:t>
            </a:r>
          </a:p>
        </p:txBody>
      </p:sp>
    </p:spTree>
    <p:extLst>
      <p:ext uri="{BB962C8B-B14F-4D97-AF65-F5344CB8AC3E}">
        <p14:creationId xmlns:p14="http://schemas.microsoft.com/office/powerpoint/2010/main" val="214445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B2B82-3A02-41F8-AD89-2B279420BC95}"/>
              </a:ext>
            </a:extLst>
          </p:cNvPr>
          <p:cNvSpPr>
            <a:spLocks noGrp="1"/>
          </p:cNvSpPr>
          <p:nvPr>
            <p:ph type="title"/>
          </p:nvPr>
        </p:nvSpPr>
        <p:spPr>
          <a:xfrm>
            <a:off x="484584" y="1196788"/>
            <a:ext cx="7053542" cy="1663720"/>
          </a:xfrm>
        </p:spPr>
        <p:txBody>
          <a:bodyPr/>
          <a:lstStyle/>
          <a:p>
            <a:pPr algn="ctr"/>
            <a:r>
              <a:rPr lang="en-US" dirty="0"/>
              <a:t>CONCLUSION !</a:t>
            </a:r>
          </a:p>
        </p:txBody>
      </p:sp>
      <p:sp>
        <p:nvSpPr>
          <p:cNvPr id="3" name="Content Placeholder 2">
            <a:extLst>
              <a:ext uri="{FF2B5EF4-FFF2-40B4-BE49-F238E27FC236}">
                <a16:creationId xmlns:a16="http://schemas.microsoft.com/office/drawing/2014/main" id="{DB38BCDA-1A98-4AE8-A803-89FF733A7344}"/>
              </a:ext>
            </a:extLst>
          </p:cNvPr>
          <p:cNvSpPr>
            <a:spLocks noGrp="1"/>
          </p:cNvSpPr>
          <p:nvPr>
            <p:ph idx="1"/>
          </p:nvPr>
        </p:nvSpPr>
        <p:spPr>
          <a:xfrm>
            <a:off x="743264" y="2806366"/>
            <a:ext cx="6451621" cy="2854847"/>
          </a:xfrm>
        </p:spPr>
        <p:txBody>
          <a:bodyPr>
            <a:normAutofit fontScale="92500" lnSpcReduction="20000"/>
          </a:bodyPr>
          <a:lstStyle/>
          <a:p>
            <a:r>
              <a:rPr lang="en-US" dirty="0"/>
              <a:t>Document the pests you are targeting</a:t>
            </a:r>
          </a:p>
          <a:p>
            <a:r>
              <a:rPr lang="en-US" dirty="0"/>
              <a:t>Become properly certified and train all handlers accordingly</a:t>
            </a:r>
          </a:p>
          <a:p>
            <a:r>
              <a:rPr lang="en-US" dirty="0"/>
              <a:t>Prepare a Site-Specific Fumigation Management Plan worthy of your operation</a:t>
            </a:r>
          </a:p>
          <a:p>
            <a:r>
              <a:rPr lang="en-US" dirty="0"/>
              <a:t>Maintain your Pesticide Applicator Log with fumigation applications</a:t>
            </a:r>
          </a:p>
          <a:p>
            <a:r>
              <a:rPr lang="en-US" dirty="0"/>
              <a:t>Prepare a post application summary</a:t>
            </a:r>
          </a:p>
          <a:p>
            <a:r>
              <a:rPr lang="en-US" sz="2100" b="1" dirty="0">
                <a:solidFill>
                  <a:srgbClr val="FFFF00"/>
                </a:solidFill>
              </a:rPr>
              <a:t>Don’t guess on compliance- Call us !</a:t>
            </a:r>
          </a:p>
        </p:txBody>
      </p:sp>
    </p:spTree>
    <p:extLst>
      <p:ext uri="{BB962C8B-B14F-4D97-AF65-F5344CB8AC3E}">
        <p14:creationId xmlns:p14="http://schemas.microsoft.com/office/powerpoint/2010/main" val="3694833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B2B82-3A02-41F8-AD89-2B279420BC95}"/>
              </a:ext>
            </a:extLst>
          </p:cNvPr>
          <p:cNvSpPr>
            <a:spLocks noGrp="1"/>
          </p:cNvSpPr>
          <p:nvPr>
            <p:ph type="title"/>
          </p:nvPr>
        </p:nvSpPr>
        <p:spPr>
          <a:xfrm>
            <a:off x="234728" y="272943"/>
            <a:ext cx="7053542" cy="1500307"/>
          </a:xfrm>
        </p:spPr>
        <p:txBody>
          <a:bodyPr/>
          <a:lstStyle/>
          <a:p>
            <a:pPr algn="ctr"/>
            <a:r>
              <a:rPr lang="en-US" dirty="0"/>
              <a:t>QUESTIONS/COMMENTS ?</a:t>
            </a:r>
            <a:br>
              <a:rPr lang="en-US" dirty="0"/>
            </a:br>
            <a:r>
              <a:rPr lang="en-US" dirty="0"/>
              <a:t>(207)592-0416</a:t>
            </a:r>
            <a:br>
              <a:rPr lang="en-US" dirty="0"/>
            </a:br>
            <a:r>
              <a:rPr lang="en-US" dirty="0"/>
              <a:t>keith.r.brown@maine.gov</a:t>
            </a:r>
          </a:p>
        </p:txBody>
      </p:sp>
      <p:sp>
        <p:nvSpPr>
          <p:cNvPr id="3" name="Content Placeholder 2">
            <a:extLst>
              <a:ext uri="{FF2B5EF4-FFF2-40B4-BE49-F238E27FC236}">
                <a16:creationId xmlns:a16="http://schemas.microsoft.com/office/drawing/2014/main" id="{DB38BCDA-1A98-4AE8-A803-89FF733A7344}"/>
              </a:ext>
            </a:extLst>
          </p:cNvPr>
          <p:cNvSpPr>
            <a:spLocks noGrp="1"/>
          </p:cNvSpPr>
          <p:nvPr>
            <p:ph sz="half" idx="1"/>
          </p:nvPr>
        </p:nvSpPr>
        <p:spPr>
          <a:xfrm>
            <a:off x="311003" y="2684509"/>
            <a:ext cx="6411432" cy="3150394"/>
          </a:xfrm>
        </p:spPr>
        <p:txBody>
          <a:bodyPr>
            <a:normAutofit/>
          </a:bodyPr>
          <a:lstStyle/>
          <a:p>
            <a:pPr algn="ctr"/>
            <a:r>
              <a:rPr lang="en-US" sz="3600" dirty="0"/>
              <a:t>Thank you </a:t>
            </a:r>
          </a:p>
          <a:p>
            <a:pPr algn="ctr"/>
            <a:r>
              <a:rPr lang="en-US" sz="3600" dirty="0"/>
              <a:t>and</a:t>
            </a:r>
            <a:r>
              <a:rPr lang="en-US" sz="7200" dirty="0"/>
              <a:t> </a:t>
            </a:r>
          </a:p>
          <a:p>
            <a:pPr algn="ctr"/>
            <a:r>
              <a:rPr lang="en-US" sz="7200" dirty="0"/>
              <a:t>BE SAFE !</a:t>
            </a:r>
          </a:p>
        </p:txBody>
      </p:sp>
      <p:pic>
        <p:nvPicPr>
          <p:cNvPr id="6" name="Content Placeholder 5">
            <a:extLst>
              <a:ext uri="{FF2B5EF4-FFF2-40B4-BE49-F238E27FC236}">
                <a16:creationId xmlns:a16="http://schemas.microsoft.com/office/drawing/2014/main" id="{536D2484-5ADC-4FE2-8809-D7A924688070}"/>
              </a:ext>
            </a:extLst>
          </p:cNvPr>
          <p:cNvPicPr>
            <a:picLocks noGrp="1" noChangeAspect="1"/>
          </p:cNvPicPr>
          <p:nvPr>
            <p:ph sz="half" idx="2"/>
          </p:nvPr>
        </p:nvPicPr>
        <p:blipFill>
          <a:blip r:embed="rId2"/>
          <a:stretch>
            <a:fillRect/>
          </a:stretch>
        </p:blipFill>
        <p:spPr>
          <a:xfrm>
            <a:off x="6821740" y="3006816"/>
            <a:ext cx="1914679" cy="3150394"/>
          </a:xfrm>
        </p:spPr>
      </p:pic>
    </p:spTree>
    <p:extLst>
      <p:ext uri="{BB962C8B-B14F-4D97-AF65-F5344CB8AC3E}">
        <p14:creationId xmlns:p14="http://schemas.microsoft.com/office/powerpoint/2010/main" val="2666976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57E78-C91F-4C47-ACF4-059AFB4F70F2}"/>
              </a:ext>
            </a:extLst>
          </p:cNvPr>
          <p:cNvSpPr>
            <a:spLocks noGrp="1"/>
          </p:cNvSpPr>
          <p:nvPr>
            <p:ph type="title"/>
          </p:nvPr>
        </p:nvSpPr>
        <p:spPr/>
        <p:txBody>
          <a:bodyPr/>
          <a:lstStyle/>
          <a:p>
            <a:pPr algn="ctr"/>
            <a:r>
              <a:rPr lang="en-US" dirty="0"/>
              <a:t>Why all the fuss ?</a:t>
            </a:r>
          </a:p>
        </p:txBody>
      </p:sp>
      <p:sp>
        <p:nvSpPr>
          <p:cNvPr id="3" name="Content Placeholder 2">
            <a:extLst>
              <a:ext uri="{FF2B5EF4-FFF2-40B4-BE49-F238E27FC236}">
                <a16:creationId xmlns:a16="http://schemas.microsoft.com/office/drawing/2014/main" id="{E59DF053-CFE7-466C-B5BA-42B457FA3B62}"/>
              </a:ext>
            </a:extLst>
          </p:cNvPr>
          <p:cNvSpPr>
            <a:spLocks noGrp="1"/>
          </p:cNvSpPr>
          <p:nvPr>
            <p:ph idx="1"/>
          </p:nvPr>
        </p:nvSpPr>
        <p:spPr/>
        <p:txBody>
          <a:bodyPr>
            <a:normAutofit lnSpcReduction="10000"/>
          </a:bodyPr>
          <a:lstStyle/>
          <a:p>
            <a:r>
              <a:rPr lang="en-US" dirty="0"/>
              <a:t>Fumigants are among the most hazardous of all pesticides with signal words like Danger-Poison, Danger or Warning</a:t>
            </a:r>
          </a:p>
          <a:p>
            <a:r>
              <a:rPr lang="en-US" dirty="0"/>
              <a:t>Chemical properties that make fumigants so effective in managing difficult to control soil pests are the same properties that can be hazardous to applicators, handlers and nearby persons not associated with the application.</a:t>
            </a:r>
          </a:p>
          <a:p>
            <a:r>
              <a:rPr lang="en-US" dirty="0"/>
              <a:t>Even under optimum application conditions, by their nature, fumigants have greater potential for off-target drift that could adversely impact persons than more conventionally applied spray applications under similar conditions.</a:t>
            </a:r>
          </a:p>
        </p:txBody>
      </p:sp>
    </p:spTree>
    <p:extLst>
      <p:ext uri="{BB962C8B-B14F-4D97-AF65-F5344CB8AC3E}">
        <p14:creationId xmlns:p14="http://schemas.microsoft.com/office/powerpoint/2010/main" val="765881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EB2B7-5709-4771-82B9-EAE60D3E15D1}"/>
              </a:ext>
            </a:extLst>
          </p:cNvPr>
          <p:cNvSpPr>
            <a:spLocks noGrp="1"/>
          </p:cNvSpPr>
          <p:nvPr>
            <p:ph type="title"/>
          </p:nvPr>
        </p:nvSpPr>
        <p:spPr>
          <a:xfrm>
            <a:off x="6143943" y="1325880"/>
            <a:ext cx="2514282" cy="3066507"/>
          </a:xfrm>
        </p:spPr>
        <p:txBody>
          <a:bodyPr vert="horz" lIns="91440" tIns="45720" rIns="91440" bIns="45720" rtlCol="0" anchor="b">
            <a:normAutofit/>
          </a:bodyPr>
          <a:lstStyle/>
          <a:p>
            <a:pPr defTabSz="457200">
              <a:lnSpc>
                <a:spcPct val="90000"/>
              </a:lnSpc>
            </a:pPr>
            <a:r>
              <a:rPr lang="en-US" sz="2200" b="0" i="0" kern="1200">
                <a:solidFill>
                  <a:srgbClr val="EBEBEB"/>
                </a:solidFill>
                <a:latin typeface="+mj-lt"/>
                <a:ea typeface="+mj-ea"/>
                <a:cs typeface="+mj-cs"/>
              </a:rPr>
              <a:t>Just as you can’t drive the car if you can’t reach the pedals, you can’t fumigate the soil if you don’t have a plan </a:t>
            </a:r>
          </a:p>
        </p:txBody>
      </p:sp>
      <p:pic>
        <p:nvPicPr>
          <p:cNvPr id="5" name="Content Placeholder 4">
            <a:extLst>
              <a:ext uri="{FF2B5EF4-FFF2-40B4-BE49-F238E27FC236}">
                <a16:creationId xmlns:a16="http://schemas.microsoft.com/office/drawing/2014/main" id="{4835944D-62E7-4C44-AB37-4D0004847142}"/>
              </a:ext>
            </a:extLst>
          </p:cNvPr>
          <p:cNvPicPr>
            <a:picLocks noGrp="1" noChangeAspect="1"/>
          </p:cNvPicPr>
          <p:nvPr>
            <p:ph idx="1"/>
          </p:nvPr>
        </p:nvPicPr>
        <p:blipFill>
          <a:blip r:embed="rId2"/>
          <a:stretch>
            <a:fillRect/>
          </a:stretch>
        </p:blipFill>
        <p:spPr>
          <a:xfrm>
            <a:off x="482890" y="1665202"/>
            <a:ext cx="4702997" cy="3527247"/>
          </a:xfrm>
          <a:prstGeom prst="rect">
            <a:avLst/>
          </a:prstGeom>
          <a:effectLst/>
        </p:spPr>
      </p:pic>
    </p:spTree>
    <p:extLst>
      <p:ext uri="{BB962C8B-B14F-4D97-AF65-F5344CB8AC3E}">
        <p14:creationId xmlns:p14="http://schemas.microsoft.com/office/powerpoint/2010/main" val="2436399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F16E6-3575-45AB-9A24-BFAB4360A94E}"/>
              </a:ext>
            </a:extLst>
          </p:cNvPr>
          <p:cNvSpPr>
            <a:spLocks noGrp="1"/>
          </p:cNvSpPr>
          <p:nvPr>
            <p:ph type="title"/>
          </p:nvPr>
        </p:nvSpPr>
        <p:spPr>
          <a:xfrm>
            <a:off x="484583" y="271536"/>
            <a:ext cx="7216766" cy="1583022"/>
          </a:xfrm>
        </p:spPr>
        <p:txBody>
          <a:bodyPr/>
          <a:lstStyle/>
          <a:p>
            <a:pPr algn="ctr"/>
            <a:r>
              <a:rPr lang="en-US" dirty="0"/>
              <a:t>What’s in it for me (the applicator) ?</a:t>
            </a:r>
          </a:p>
        </p:txBody>
      </p:sp>
      <p:sp>
        <p:nvSpPr>
          <p:cNvPr id="3" name="Content Placeholder 2">
            <a:extLst>
              <a:ext uri="{FF2B5EF4-FFF2-40B4-BE49-F238E27FC236}">
                <a16:creationId xmlns:a16="http://schemas.microsoft.com/office/drawing/2014/main" id="{29E3D4DD-A10F-44FB-A60E-BB30E7BA1A74}"/>
              </a:ext>
            </a:extLst>
          </p:cNvPr>
          <p:cNvSpPr>
            <a:spLocks noGrp="1"/>
          </p:cNvSpPr>
          <p:nvPr>
            <p:ph idx="1"/>
          </p:nvPr>
        </p:nvSpPr>
        <p:spPr/>
        <p:txBody>
          <a:bodyPr/>
          <a:lstStyle/>
          <a:p>
            <a:r>
              <a:rPr lang="en-US" dirty="0"/>
              <a:t>No fines !-The label is the law, failure to comply will result in fines or other disciplinary action.</a:t>
            </a:r>
          </a:p>
          <a:p>
            <a:r>
              <a:rPr lang="en-US" dirty="0"/>
              <a:t>Improved productivity-Industry has proven that detailed pre-project planning including provisions for accident prevention and emergency situations results in measurable improvements to the bottom line.</a:t>
            </a:r>
          </a:p>
          <a:p>
            <a:r>
              <a:rPr lang="en-US" dirty="0"/>
              <a:t> Well documented records can be referred to when planning future applications or evaluating the effectiveness of past applications.</a:t>
            </a:r>
          </a:p>
          <a:p>
            <a:r>
              <a:rPr lang="en-US" dirty="0"/>
              <a:t>Well documented records are a grower’s first line of defense when a formal complaint arises.</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2C7EDE6C-6624-42E9-A9BE-F7D4982590FD}"/>
                  </a:ext>
                </a:extLst>
              </p14:cNvPr>
              <p14:cNvContentPartPr/>
              <p14:nvPr/>
            </p14:nvContentPartPr>
            <p14:xfrm>
              <a:off x="6858512" y="5699956"/>
              <a:ext cx="270" cy="270"/>
            </p14:xfrm>
          </p:contentPart>
        </mc:Choice>
        <mc:Fallback xmlns="">
          <p:pic>
            <p:nvPicPr>
              <p:cNvPr id="4" name="Ink 3">
                <a:extLst>
                  <a:ext uri="{FF2B5EF4-FFF2-40B4-BE49-F238E27FC236}">
                    <a16:creationId xmlns:a16="http://schemas.microsoft.com/office/drawing/2014/main" id="{2C7EDE6C-6624-42E9-A9BE-F7D4982590FD}"/>
                  </a:ext>
                </a:extLst>
              </p:cNvPr>
              <p:cNvPicPr/>
              <p:nvPr/>
            </p:nvPicPr>
            <p:blipFill>
              <a:blip r:embed="rId4"/>
              <a:stretch>
                <a:fillRect/>
              </a:stretch>
            </p:blipFill>
            <p:spPr>
              <a:xfrm>
                <a:off x="6851762" y="5693206"/>
                <a:ext cx="13500" cy="13500"/>
              </a:xfrm>
              <a:prstGeom prst="rect">
                <a:avLst/>
              </a:prstGeom>
            </p:spPr>
          </p:pic>
        </mc:Fallback>
      </mc:AlternateContent>
    </p:spTree>
    <p:extLst>
      <p:ext uri="{BB962C8B-B14F-4D97-AF65-F5344CB8AC3E}">
        <p14:creationId xmlns:p14="http://schemas.microsoft.com/office/powerpoint/2010/main" val="2669359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9F482-820D-4790-A646-E2DEAFDC40E6}"/>
              </a:ext>
            </a:extLst>
          </p:cNvPr>
          <p:cNvSpPr>
            <a:spLocks noGrp="1"/>
          </p:cNvSpPr>
          <p:nvPr>
            <p:ph type="title"/>
          </p:nvPr>
        </p:nvSpPr>
        <p:spPr/>
        <p:txBody>
          <a:bodyPr/>
          <a:lstStyle/>
          <a:p>
            <a:pPr algn="ctr"/>
            <a:r>
              <a:rPr lang="en-US" dirty="0"/>
              <a:t>Recent BPC </a:t>
            </a:r>
            <a:br>
              <a:rPr lang="en-US" dirty="0"/>
            </a:br>
            <a:r>
              <a:rPr lang="en-US" dirty="0"/>
              <a:t>soil fumigation inspections</a:t>
            </a:r>
          </a:p>
        </p:txBody>
      </p:sp>
      <p:sp>
        <p:nvSpPr>
          <p:cNvPr id="3" name="Content Placeholder 2">
            <a:extLst>
              <a:ext uri="{FF2B5EF4-FFF2-40B4-BE49-F238E27FC236}">
                <a16:creationId xmlns:a16="http://schemas.microsoft.com/office/drawing/2014/main" id="{009CBF95-A023-4B67-8E50-3AECAEABB72A}"/>
              </a:ext>
            </a:extLst>
          </p:cNvPr>
          <p:cNvSpPr>
            <a:spLocks noGrp="1"/>
          </p:cNvSpPr>
          <p:nvPr>
            <p:ph idx="1"/>
          </p:nvPr>
        </p:nvSpPr>
        <p:spPr/>
        <p:txBody>
          <a:bodyPr/>
          <a:lstStyle/>
          <a:p>
            <a:r>
              <a:rPr lang="en-US" dirty="0"/>
              <a:t>Have shown that individual applicators are doing a pretty good job with Fumigation Management plans, but overall, there is some room for improvement, including:</a:t>
            </a:r>
          </a:p>
          <a:p>
            <a:pPr lvl="1"/>
            <a:r>
              <a:rPr lang="en-US" dirty="0"/>
              <a:t>Better documentation of applicator certification and handler training</a:t>
            </a:r>
          </a:p>
          <a:p>
            <a:pPr lvl="1"/>
            <a:r>
              <a:rPr lang="en-US" dirty="0"/>
              <a:t>Upgrade of application block diagrams</a:t>
            </a:r>
          </a:p>
          <a:p>
            <a:pPr lvl="1"/>
            <a:r>
              <a:rPr lang="en-US" dirty="0"/>
              <a:t>Better descriptions of emergency procedures</a:t>
            </a:r>
          </a:p>
        </p:txBody>
      </p:sp>
    </p:spTree>
    <p:extLst>
      <p:ext uri="{BB962C8B-B14F-4D97-AF65-F5344CB8AC3E}">
        <p14:creationId xmlns:p14="http://schemas.microsoft.com/office/powerpoint/2010/main" val="4011904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F0ABB-B703-4FC7-BDD5-A8FBF59F84AE}"/>
              </a:ext>
            </a:extLst>
          </p:cNvPr>
          <p:cNvSpPr>
            <a:spLocks noGrp="1"/>
          </p:cNvSpPr>
          <p:nvPr>
            <p:ph type="title"/>
          </p:nvPr>
        </p:nvSpPr>
        <p:spPr/>
        <p:txBody>
          <a:bodyPr/>
          <a:lstStyle/>
          <a:p>
            <a:pPr algn="ctr"/>
            <a:r>
              <a:rPr lang="en-US" dirty="0"/>
              <a:t>So let’s get started with the </a:t>
            </a:r>
            <a:br>
              <a:rPr lang="en-US" dirty="0"/>
            </a:br>
            <a:r>
              <a:rPr lang="en-US" dirty="0"/>
              <a:t>5-step process</a:t>
            </a:r>
          </a:p>
        </p:txBody>
      </p:sp>
      <p:sp>
        <p:nvSpPr>
          <p:cNvPr id="3" name="Content Placeholder 2">
            <a:extLst>
              <a:ext uri="{FF2B5EF4-FFF2-40B4-BE49-F238E27FC236}">
                <a16:creationId xmlns:a16="http://schemas.microsoft.com/office/drawing/2014/main" id="{FDB405D1-35A9-45AD-B26A-65F8F7D2F7F1}"/>
              </a:ext>
            </a:extLst>
          </p:cNvPr>
          <p:cNvSpPr>
            <a:spLocks noGrp="1"/>
          </p:cNvSpPr>
          <p:nvPr>
            <p:ph idx="1"/>
          </p:nvPr>
        </p:nvSpPr>
        <p:spPr>
          <a:xfrm>
            <a:off x="827700" y="3265714"/>
            <a:ext cx="6711654" cy="3293706"/>
          </a:xfrm>
        </p:spPr>
        <p:txBody>
          <a:bodyPr>
            <a:normAutofit/>
          </a:bodyPr>
          <a:lstStyle/>
          <a:p>
            <a:r>
              <a:rPr lang="en-US" sz="2700" dirty="0"/>
              <a:t>Documentation of the Target Pests</a:t>
            </a:r>
          </a:p>
          <a:p>
            <a:r>
              <a:rPr lang="en-US" sz="2700" dirty="0"/>
              <a:t>Certification of Personnel</a:t>
            </a:r>
          </a:p>
          <a:p>
            <a:r>
              <a:rPr lang="en-US" sz="2700" dirty="0"/>
              <a:t>Fumigation Management Plans</a:t>
            </a:r>
          </a:p>
          <a:p>
            <a:r>
              <a:rPr lang="en-US" sz="2700" dirty="0"/>
              <a:t>Pesticide Application Logs</a:t>
            </a:r>
          </a:p>
          <a:p>
            <a:r>
              <a:rPr lang="en-US" sz="2700" dirty="0"/>
              <a:t>Post Application Summaries</a:t>
            </a:r>
          </a:p>
        </p:txBody>
      </p:sp>
    </p:spTree>
    <p:extLst>
      <p:ext uri="{BB962C8B-B14F-4D97-AF65-F5344CB8AC3E}">
        <p14:creationId xmlns:p14="http://schemas.microsoft.com/office/powerpoint/2010/main" val="2612909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4D051388F4C8347A442BD4E523BF3F2" ma:contentTypeVersion="11" ma:contentTypeDescription="Create a new document." ma:contentTypeScope="" ma:versionID="66b0424651bad64472569fd6f30883ab">
  <xsd:schema xmlns:xsd="http://www.w3.org/2001/XMLSchema" xmlns:xs="http://www.w3.org/2001/XMLSchema" xmlns:p="http://schemas.microsoft.com/office/2006/metadata/properties" xmlns:ns3="f29306f4-09c1-4c2e-ac72-df531d0ce347" xmlns:ns4="c7b4977b-59b7-4e10-9d51-346aaa97b699" targetNamespace="http://schemas.microsoft.com/office/2006/metadata/properties" ma:root="true" ma:fieldsID="e291214c098abccc0e400fbe5b1fb099" ns3:_="" ns4:_="">
    <xsd:import namespace="f29306f4-09c1-4c2e-ac72-df531d0ce347"/>
    <xsd:import namespace="c7b4977b-59b7-4e10-9d51-346aaa97b69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9306f4-09c1-4c2e-ac72-df531d0ce3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7b4977b-59b7-4e10-9d51-346aaa97b69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B29F838-DA5C-4E6A-B2FA-224F1558B3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9306f4-09c1-4c2e-ac72-df531d0ce347"/>
    <ds:schemaRef ds:uri="c7b4977b-59b7-4e10-9d51-346aaa97b6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0E59E65-8444-4102-9E73-0A513F25D67D}">
  <ds:schemaRefs>
    <ds:schemaRef ds:uri="http://schemas.microsoft.com/sharepoint/v3/contenttype/forms"/>
  </ds:schemaRefs>
</ds:datastoreItem>
</file>

<file path=customXml/itemProps3.xml><?xml version="1.0" encoding="utf-8"?>
<ds:datastoreItem xmlns:ds="http://schemas.openxmlformats.org/officeDocument/2006/customXml" ds:itemID="{8FA86860-144D-4BC9-8A8F-4BFF405A18DE}">
  <ds:schemaRefs>
    <ds:schemaRef ds:uri="http://purl.org/dc/terms/"/>
    <ds:schemaRef ds:uri="http://schemas.microsoft.com/office/2006/documentManagement/types"/>
    <ds:schemaRef ds:uri="http://schemas.openxmlformats.org/package/2006/metadata/core-properties"/>
    <ds:schemaRef ds:uri="http://purl.org/dc/elements/1.1/"/>
    <ds:schemaRef ds:uri="f29306f4-09c1-4c2e-ac72-df531d0ce347"/>
    <ds:schemaRef ds:uri="http://schemas.microsoft.com/office/infopath/2007/PartnerControls"/>
    <ds:schemaRef ds:uri="c7b4977b-59b7-4e10-9d51-346aaa97b699"/>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183</TotalTime>
  <Words>3389</Words>
  <Application>Microsoft Office PowerPoint</Application>
  <PresentationFormat>On-screen Show (4:3)</PresentationFormat>
  <Paragraphs>355</Paragraphs>
  <Slides>48</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Century Gothic</vt:lpstr>
      <vt:lpstr>Wingdings 3</vt:lpstr>
      <vt:lpstr>Ion</vt:lpstr>
      <vt:lpstr>Navigating the Label Regulatory Requirements for Soil Fumigation  </vt:lpstr>
      <vt:lpstr>Or “Putting the Parts Together”</vt:lpstr>
      <vt:lpstr>Background Information</vt:lpstr>
      <vt:lpstr>Objective of this Presentation:</vt:lpstr>
      <vt:lpstr>Why all the fuss ?</vt:lpstr>
      <vt:lpstr>Just as you can’t drive the car if you can’t reach the pedals, you can’t fumigate the soil if you don’t have a plan </vt:lpstr>
      <vt:lpstr>What’s in it for me (the applicator) ?</vt:lpstr>
      <vt:lpstr>Recent BPC  soil fumigation inspections</vt:lpstr>
      <vt:lpstr>So let’s get started with the  5-step process</vt:lpstr>
      <vt:lpstr>Step1:  What pest is your target ?</vt:lpstr>
      <vt:lpstr>             Soil Fumigant Targets are not  visible from the outside.  You can see insects, you can predict blight.  Fumigant targets require a more in-depth approach to documentation.  </vt:lpstr>
      <vt:lpstr>Step 2:  Obtain Certification  and  Provide Handler Training</vt:lpstr>
      <vt:lpstr>Certified Applicator</vt:lpstr>
      <vt:lpstr>Be sure your certificate looks similar to this.</vt:lpstr>
      <vt:lpstr>State of Maine  Certification Requirements</vt:lpstr>
      <vt:lpstr>Certified Applicator in Charge</vt:lpstr>
      <vt:lpstr>Fumigant Handlers</vt:lpstr>
      <vt:lpstr>Fumigant Handler Training should  also include farm mechanics who work on the equipment </vt:lpstr>
      <vt:lpstr>Speaking of WPS</vt:lpstr>
      <vt:lpstr>Always wear your PPE</vt:lpstr>
      <vt:lpstr>Step 3:   Develop Your Fumigation Management Plan</vt:lpstr>
      <vt:lpstr>SUGGESTION:  Consider developing an overall general farm fumigation management plan</vt:lpstr>
      <vt:lpstr>Comments based on  what I have seen so far</vt:lpstr>
      <vt:lpstr>Section 1- Certified Applicator Information</vt:lpstr>
      <vt:lpstr>Section 2-General Site Information</vt:lpstr>
      <vt:lpstr>An “Overall” Farm Block Map</vt:lpstr>
      <vt:lpstr>Site Specific Site Plan used in conjunction with an overall Site Plan</vt:lpstr>
      <vt:lpstr>Some sections are self explanatory</vt:lpstr>
      <vt:lpstr>Section VI- Buffer Zones</vt:lpstr>
      <vt:lpstr>Section VII-Emergency Response Plan</vt:lpstr>
      <vt:lpstr>Section VIII-Communication between Applicator, Owner and Other On-site </vt:lpstr>
      <vt:lpstr>Section IX-Handler Information (pretty much-self explanatory)</vt:lpstr>
      <vt:lpstr>Section XI-Soil Conditions</vt:lpstr>
      <vt:lpstr>Free Download</vt:lpstr>
      <vt:lpstr>Section XIII- Emergency Preparedness and  Response Measures</vt:lpstr>
      <vt:lpstr>Section XV- Air Monitoring Plan</vt:lpstr>
      <vt:lpstr>Section XVI- Good Agricultural Practices (GAPS)</vt:lpstr>
      <vt:lpstr>Handler Information Sheet</vt:lpstr>
      <vt:lpstr>Step 4-Keep a record of the fumigation application in your Pesticide Applicator Log Book</vt:lpstr>
      <vt:lpstr>Sprayer Calibration Log</vt:lpstr>
      <vt:lpstr>Pesticide Key</vt:lpstr>
      <vt:lpstr>Applicator Log</vt:lpstr>
      <vt:lpstr>ALMOST</vt:lpstr>
      <vt:lpstr>Step 5:   Complete Your Post Application Summary</vt:lpstr>
      <vt:lpstr>Remember that how well you drive this process will have an impact on your counterparts.  A problem created by one  party may have an impact on all of us.</vt:lpstr>
      <vt:lpstr>Case in Point:</vt:lpstr>
      <vt:lpstr>CONCLUSION !</vt:lpstr>
      <vt:lpstr>QUESTIONS/COMMENTS ? (207)592-0416 keith.r.brown@maine.gov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Navigating the Label Regulatory Requirements for Soil Fumigation  </dc:title>
  <dc:creator>Brown, Keith R</dc:creator>
  <cp:lastModifiedBy>Couture, Amanda</cp:lastModifiedBy>
  <cp:revision>1</cp:revision>
  <dcterms:created xsi:type="dcterms:W3CDTF">2020-01-09T14:17:28Z</dcterms:created>
  <dcterms:modified xsi:type="dcterms:W3CDTF">2020-03-13T19:20:42Z</dcterms:modified>
</cp:coreProperties>
</file>